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Lst>
  <p:notesMasterIdLst>
    <p:notesMasterId r:id="rId52"/>
  </p:notesMasterIdLst>
  <p:sldIdLst>
    <p:sldId id="346" r:id="rId5"/>
    <p:sldId id="257" r:id="rId6"/>
    <p:sldId id="365" r:id="rId7"/>
    <p:sldId id="262" r:id="rId8"/>
    <p:sldId id="261" r:id="rId9"/>
    <p:sldId id="264" r:id="rId10"/>
    <p:sldId id="265" r:id="rId11"/>
    <p:sldId id="269" r:id="rId12"/>
    <p:sldId id="270" r:id="rId13"/>
    <p:sldId id="351" r:id="rId14"/>
    <p:sldId id="274" r:id="rId15"/>
    <p:sldId id="281" r:id="rId16"/>
    <p:sldId id="280" r:id="rId17"/>
    <p:sldId id="327" r:id="rId18"/>
    <p:sldId id="263" r:id="rId19"/>
    <p:sldId id="353" r:id="rId20"/>
    <p:sldId id="354" r:id="rId21"/>
    <p:sldId id="379" r:id="rId22"/>
    <p:sldId id="287" r:id="rId23"/>
    <p:sldId id="267" r:id="rId24"/>
    <p:sldId id="348" r:id="rId25"/>
    <p:sldId id="299" r:id="rId26"/>
    <p:sldId id="300" r:id="rId27"/>
    <p:sldId id="301" r:id="rId28"/>
    <p:sldId id="350" r:id="rId29"/>
    <p:sldId id="305" r:id="rId30"/>
    <p:sldId id="288" r:id="rId31"/>
    <p:sldId id="290" r:id="rId32"/>
    <p:sldId id="349" r:id="rId33"/>
    <p:sldId id="291" r:id="rId34"/>
    <p:sldId id="296" r:id="rId35"/>
    <p:sldId id="297" r:id="rId36"/>
    <p:sldId id="306" r:id="rId37"/>
    <p:sldId id="307" r:id="rId38"/>
    <p:sldId id="358" r:id="rId39"/>
    <p:sldId id="352" r:id="rId40"/>
    <p:sldId id="395" r:id="rId41"/>
    <p:sldId id="336" r:id="rId42"/>
    <p:sldId id="344" r:id="rId43"/>
    <p:sldId id="343" r:id="rId44"/>
    <p:sldId id="342" r:id="rId45"/>
    <p:sldId id="341" r:id="rId46"/>
    <p:sldId id="268" r:id="rId47"/>
    <p:sldId id="357" r:id="rId48"/>
    <p:sldId id="331" r:id="rId49"/>
    <p:sldId id="340" r:id="rId50"/>
    <p:sldId id="32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A40249-FBEE-344A-8362-FDB96827D759}" name="Roberts, Paul [SEHBP]" initials="RP[" userId="S::Paul.Roberts@doa.ks.gov::14ace648-6e93-4d2a-8c82-28427eb5a880" providerId="AD"/>
  <p188:author id="{3596C770-70C9-9512-B94E-362A25720722}" name="Brokmann, Richelle M[SEHBP]" initials="BM" userId="S::richelle.m.brokmann@doa.ks.gov::22f032cc-03c0-4f5c-9873-c08e0acd7983" providerId="AD"/>
  <p188:author id="{5BCB25B6-B89D-9E81-E591-3855E60D68BF}" name="Orth, Gabby [SEHBP]" initials="O[" userId="S::gabby.orth@doa.ks.gov::1ec05703-30ee-43b2-b02d-9ab5c531c3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don Checkout" initials="KDHE" lastIdx="1" clrIdx="0">
    <p:extLst>
      <p:ext uri="{19B8F6BF-5375-455C-9EA6-DF929625EA0E}">
        <p15:presenceInfo xmlns:p15="http://schemas.microsoft.com/office/powerpoint/2012/main" userId="Landon Checkout" providerId="None"/>
      </p:ext>
    </p:extLst>
  </p:cmAuthor>
  <p:cmAuthor id="2" name="Michelle L. Lopez [KDHE]" initials="MLL[" lastIdx="0" clrIdx="1">
    <p:extLst>
      <p:ext uri="{19B8F6BF-5375-455C-9EA6-DF929625EA0E}">
        <p15:presenceInfo xmlns:p15="http://schemas.microsoft.com/office/powerpoint/2012/main" userId="S::michelle.l.lopez@hpf.ks.gov::ef94585f-32cb-43c8-b5b2-d2c5c08d4908" providerId="AD"/>
      </p:ext>
    </p:extLst>
  </p:cmAuthor>
  <p:cmAuthor id="3" name="Lopez, Michelle L [SEHBP]" initials="LML[" lastIdx="1" clrIdx="2">
    <p:extLst>
      <p:ext uri="{19B8F6BF-5375-455C-9EA6-DF929625EA0E}">
        <p15:presenceInfo xmlns:p15="http://schemas.microsoft.com/office/powerpoint/2012/main" userId="S::Michelle.L.Lopez@DOA.KS.GOV::ef94585f-32cb-43c8-b5b2-d2c5c08d4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055"/>
    <a:srgbClr val="FF6600"/>
    <a:srgbClr val="600060"/>
    <a:srgbClr val="660066"/>
    <a:srgbClr val="A5CE4E"/>
    <a:srgbClr val="0191DA"/>
    <a:srgbClr val="0D3B66"/>
    <a:srgbClr val="31263E"/>
    <a:srgbClr val="50A546"/>
    <a:srgbClr val="DD6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34" autoAdjust="0"/>
  </p:normalViewPr>
  <p:slideViewPr>
    <p:cSldViewPr snapToGrid="0">
      <p:cViewPr varScale="1">
        <p:scale>
          <a:sx n="63" d="100"/>
          <a:sy n="63" d="100"/>
        </p:scale>
        <p:origin x="23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 Lopez [SEHBP]" userId="ef94585f-32cb-43c8-b5b2-d2c5c08d4908" providerId="ADAL" clId="{EC81FEA9-42F0-4B30-B0BA-76A94796DA9E}"/>
    <pc:docChg chg="modSld">
      <pc:chgData name="Michelle L Lopez [SEHBP]" userId="ef94585f-32cb-43c8-b5b2-d2c5c08d4908" providerId="ADAL" clId="{EC81FEA9-42F0-4B30-B0BA-76A94796DA9E}" dt="2023-09-25T20:53:28.053" v="7" actId="255"/>
      <pc:docMkLst>
        <pc:docMk/>
      </pc:docMkLst>
      <pc:sldChg chg="modNotesTx">
        <pc:chgData name="Michelle L Lopez [SEHBP]" userId="ef94585f-32cb-43c8-b5b2-d2c5c08d4908" providerId="ADAL" clId="{EC81FEA9-42F0-4B30-B0BA-76A94796DA9E}" dt="2023-09-25T20:36:03.364" v="5" actId="255"/>
        <pc:sldMkLst>
          <pc:docMk/>
          <pc:sldMk cId="3521077996" sldId="263"/>
        </pc:sldMkLst>
      </pc:sldChg>
      <pc:sldChg chg="modNotesTx">
        <pc:chgData name="Michelle L Lopez [SEHBP]" userId="ef94585f-32cb-43c8-b5b2-d2c5c08d4908" providerId="ADAL" clId="{EC81FEA9-42F0-4B30-B0BA-76A94796DA9E}" dt="2023-09-25T20:53:28.053" v="7" actId="255"/>
        <pc:sldMkLst>
          <pc:docMk/>
          <pc:sldMk cId="1356294676" sldId="358"/>
        </pc:sldMkLst>
      </pc:sldChg>
      <pc:sldChg chg="modNotesTx">
        <pc:chgData name="Michelle L Lopez [SEHBP]" userId="ef94585f-32cb-43c8-b5b2-d2c5c08d4908" providerId="ADAL" clId="{EC81FEA9-42F0-4B30-B0BA-76A94796DA9E}" dt="2023-09-25T15:52:35.684" v="3" actId="20577"/>
        <pc:sldMkLst>
          <pc:docMk/>
          <pc:sldMk cId="1888736908" sldId="3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47F66-8DB6-4FA2-B479-E6D8D348034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E4E6DF1-1DB8-4636-ABAB-CC39A856BE9E}">
      <dgm:prSet phldrT="[Text]"/>
      <dgm:spPr>
        <a:solidFill>
          <a:srgbClr val="086055"/>
        </a:solidFill>
      </dgm:spPr>
      <dgm:t>
        <a:bodyPr/>
        <a:lstStyle/>
        <a:p>
          <a:r>
            <a:rPr lang="en-US"/>
            <a:t>Deductible</a:t>
          </a:r>
        </a:p>
      </dgm:t>
    </dgm:pt>
    <dgm:pt modelId="{757A12AD-D220-425B-B9BD-C66A5C64A80F}" type="parTrans" cxnId="{F715FD5D-0A77-4A84-8147-4798CF12DC5A}">
      <dgm:prSet/>
      <dgm:spPr/>
      <dgm:t>
        <a:bodyPr/>
        <a:lstStyle/>
        <a:p>
          <a:endParaRPr lang="en-US"/>
        </a:p>
      </dgm:t>
    </dgm:pt>
    <dgm:pt modelId="{CF347BC8-1482-4544-B6CF-BEAC73A06A6B}" type="sibTrans" cxnId="{F715FD5D-0A77-4A84-8147-4798CF12DC5A}">
      <dgm:prSet/>
      <dgm:spPr/>
      <dgm:t>
        <a:bodyPr/>
        <a:lstStyle/>
        <a:p>
          <a:endParaRPr lang="en-US"/>
        </a:p>
      </dgm:t>
    </dgm:pt>
    <dgm:pt modelId="{BCF37A52-8BBB-48A2-9F7F-35CA96562A49}">
      <dgm:prSet phldrT="[Text]"/>
      <dgm:spPr>
        <a:solidFill>
          <a:srgbClr val="086055"/>
        </a:solidFill>
      </dgm:spPr>
      <dgm:t>
        <a:bodyPr/>
        <a:lstStyle/>
        <a:p>
          <a:r>
            <a:rPr lang="en-US"/>
            <a:t>Coinsurance</a:t>
          </a:r>
        </a:p>
      </dgm:t>
    </dgm:pt>
    <dgm:pt modelId="{67CBD11E-B228-42A8-8FB6-C71B364AE6CF}" type="parTrans" cxnId="{73F9B1B1-FF6F-44EE-BB99-ED2476C76E5B}">
      <dgm:prSet/>
      <dgm:spPr/>
      <dgm:t>
        <a:bodyPr/>
        <a:lstStyle/>
        <a:p>
          <a:endParaRPr lang="en-US"/>
        </a:p>
      </dgm:t>
    </dgm:pt>
    <dgm:pt modelId="{8A5850F5-E8A6-4808-B969-0BE9F36B413C}" type="sibTrans" cxnId="{73F9B1B1-FF6F-44EE-BB99-ED2476C76E5B}">
      <dgm:prSet/>
      <dgm:spPr/>
      <dgm:t>
        <a:bodyPr/>
        <a:lstStyle/>
        <a:p>
          <a:endParaRPr lang="en-US"/>
        </a:p>
      </dgm:t>
    </dgm:pt>
    <dgm:pt modelId="{98158A01-6A6A-4BCE-A641-7D53E54BB5D0}">
      <dgm:prSet phldrT="[Text]"/>
      <dgm:spPr>
        <a:solidFill>
          <a:srgbClr val="086055"/>
        </a:solidFill>
      </dgm:spPr>
      <dgm:t>
        <a:bodyPr/>
        <a:lstStyle/>
        <a:p>
          <a:r>
            <a:rPr lang="en-US"/>
            <a:t>Out-of-Pocket</a:t>
          </a:r>
        </a:p>
      </dgm:t>
    </dgm:pt>
    <dgm:pt modelId="{0F744244-8C28-4053-B9FD-D087C63E8973}" type="parTrans" cxnId="{89ACE72D-46B3-42B5-8556-90D1EAFE72F8}">
      <dgm:prSet/>
      <dgm:spPr/>
      <dgm:t>
        <a:bodyPr/>
        <a:lstStyle/>
        <a:p>
          <a:endParaRPr lang="en-US"/>
        </a:p>
      </dgm:t>
    </dgm:pt>
    <dgm:pt modelId="{ACE6A1F1-810B-4C9D-8882-2AA761EC93CD}" type="sibTrans" cxnId="{89ACE72D-46B3-42B5-8556-90D1EAFE72F8}">
      <dgm:prSet/>
      <dgm:spPr/>
      <dgm:t>
        <a:bodyPr/>
        <a:lstStyle/>
        <a:p>
          <a:endParaRPr lang="en-US"/>
        </a:p>
      </dgm:t>
    </dgm:pt>
    <dgm:pt modelId="{8DD94E02-9096-49EC-ABFD-A61E22BCE58C}">
      <dgm:prSet phldrT="[Text]"/>
      <dgm:spPr>
        <a:solidFill>
          <a:srgbClr val="086055"/>
        </a:solidFill>
      </dgm:spPr>
      <dgm:t>
        <a:bodyPr/>
        <a:lstStyle/>
        <a:p>
          <a:r>
            <a:rPr lang="en-US"/>
            <a:t>Premium</a:t>
          </a:r>
        </a:p>
      </dgm:t>
    </dgm:pt>
    <dgm:pt modelId="{E4136BCE-3FC5-44E8-B6A3-282AB26E2097}" type="parTrans" cxnId="{46799FAA-679D-463B-AEEE-5C3EA58C4341}">
      <dgm:prSet/>
      <dgm:spPr/>
      <dgm:t>
        <a:bodyPr/>
        <a:lstStyle/>
        <a:p>
          <a:endParaRPr lang="en-US"/>
        </a:p>
      </dgm:t>
    </dgm:pt>
    <dgm:pt modelId="{4172A1EC-497B-4C10-B348-AE01242D3458}" type="sibTrans" cxnId="{46799FAA-679D-463B-AEEE-5C3EA58C4341}">
      <dgm:prSet/>
      <dgm:spPr/>
      <dgm:t>
        <a:bodyPr/>
        <a:lstStyle/>
        <a:p>
          <a:endParaRPr lang="en-US"/>
        </a:p>
      </dgm:t>
    </dgm:pt>
    <dgm:pt modelId="{EA42C0A9-AF6A-4DF2-B656-5C35354A61CE}" type="pres">
      <dgm:prSet presAssocID="{06B47F66-8DB6-4FA2-B479-E6D8D348034B}" presName="outerComposite" presStyleCnt="0">
        <dgm:presLayoutVars>
          <dgm:chMax val="5"/>
          <dgm:dir/>
          <dgm:resizeHandles val="exact"/>
        </dgm:presLayoutVars>
      </dgm:prSet>
      <dgm:spPr/>
    </dgm:pt>
    <dgm:pt modelId="{CA7F4648-ED30-4833-8447-7367BE3D8FA7}" type="pres">
      <dgm:prSet presAssocID="{06B47F66-8DB6-4FA2-B479-E6D8D348034B}" presName="dummyMaxCanvas" presStyleCnt="0">
        <dgm:presLayoutVars/>
      </dgm:prSet>
      <dgm:spPr/>
    </dgm:pt>
    <dgm:pt modelId="{F755EDC8-3F38-4542-AC1F-15D762EF1750}" type="pres">
      <dgm:prSet presAssocID="{06B47F66-8DB6-4FA2-B479-E6D8D348034B}" presName="FourNodes_1" presStyleLbl="node1" presStyleIdx="0" presStyleCnt="4">
        <dgm:presLayoutVars>
          <dgm:bulletEnabled val="1"/>
        </dgm:presLayoutVars>
      </dgm:prSet>
      <dgm:spPr/>
    </dgm:pt>
    <dgm:pt modelId="{1023C197-7C3C-4291-84EF-CEA944AE43DE}" type="pres">
      <dgm:prSet presAssocID="{06B47F66-8DB6-4FA2-B479-E6D8D348034B}" presName="FourNodes_2" presStyleLbl="node1" presStyleIdx="1" presStyleCnt="4">
        <dgm:presLayoutVars>
          <dgm:bulletEnabled val="1"/>
        </dgm:presLayoutVars>
      </dgm:prSet>
      <dgm:spPr/>
    </dgm:pt>
    <dgm:pt modelId="{E35C09EE-9905-474D-9F81-BAD24C233B1B}" type="pres">
      <dgm:prSet presAssocID="{06B47F66-8DB6-4FA2-B479-E6D8D348034B}" presName="FourNodes_3" presStyleLbl="node1" presStyleIdx="2" presStyleCnt="4">
        <dgm:presLayoutVars>
          <dgm:bulletEnabled val="1"/>
        </dgm:presLayoutVars>
      </dgm:prSet>
      <dgm:spPr/>
    </dgm:pt>
    <dgm:pt modelId="{3943EFF3-C79E-46BD-96D9-65546629D6D3}" type="pres">
      <dgm:prSet presAssocID="{06B47F66-8DB6-4FA2-B479-E6D8D348034B}" presName="FourNodes_4" presStyleLbl="node1" presStyleIdx="3" presStyleCnt="4">
        <dgm:presLayoutVars>
          <dgm:bulletEnabled val="1"/>
        </dgm:presLayoutVars>
      </dgm:prSet>
      <dgm:spPr/>
    </dgm:pt>
    <dgm:pt modelId="{1E05C3F2-CF04-4DE0-88F4-2F96E706480A}" type="pres">
      <dgm:prSet presAssocID="{06B47F66-8DB6-4FA2-B479-E6D8D348034B}" presName="FourConn_1-2" presStyleLbl="fgAccFollowNode1" presStyleIdx="0" presStyleCnt="3">
        <dgm:presLayoutVars>
          <dgm:bulletEnabled val="1"/>
        </dgm:presLayoutVars>
      </dgm:prSet>
      <dgm:spPr/>
    </dgm:pt>
    <dgm:pt modelId="{CB1C3807-AD0E-4F70-8AB7-8545AB6423A5}" type="pres">
      <dgm:prSet presAssocID="{06B47F66-8DB6-4FA2-B479-E6D8D348034B}" presName="FourConn_2-3" presStyleLbl="fgAccFollowNode1" presStyleIdx="1" presStyleCnt="3">
        <dgm:presLayoutVars>
          <dgm:bulletEnabled val="1"/>
        </dgm:presLayoutVars>
      </dgm:prSet>
      <dgm:spPr/>
    </dgm:pt>
    <dgm:pt modelId="{F8846508-CFD3-4BBF-ADDF-8F428A84B548}" type="pres">
      <dgm:prSet presAssocID="{06B47F66-8DB6-4FA2-B479-E6D8D348034B}" presName="FourConn_3-4" presStyleLbl="fgAccFollowNode1" presStyleIdx="2" presStyleCnt="3">
        <dgm:presLayoutVars>
          <dgm:bulletEnabled val="1"/>
        </dgm:presLayoutVars>
      </dgm:prSet>
      <dgm:spPr/>
    </dgm:pt>
    <dgm:pt modelId="{9696B109-6BBB-4A6C-9EAE-FA27AB49EE44}" type="pres">
      <dgm:prSet presAssocID="{06B47F66-8DB6-4FA2-B479-E6D8D348034B}" presName="FourNodes_1_text" presStyleLbl="node1" presStyleIdx="3" presStyleCnt="4">
        <dgm:presLayoutVars>
          <dgm:bulletEnabled val="1"/>
        </dgm:presLayoutVars>
      </dgm:prSet>
      <dgm:spPr/>
    </dgm:pt>
    <dgm:pt modelId="{460C8B07-7F75-40F1-8B5D-E5C029BB05DD}" type="pres">
      <dgm:prSet presAssocID="{06B47F66-8DB6-4FA2-B479-E6D8D348034B}" presName="FourNodes_2_text" presStyleLbl="node1" presStyleIdx="3" presStyleCnt="4">
        <dgm:presLayoutVars>
          <dgm:bulletEnabled val="1"/>
        </dgm:presLayoutVars>
      </dgm:prSet>
      <dgm:spPr/>
    </dgm:pt>
    <dgm:pt modelId="{FC7750F6-2EFD-4ADB-9598-AF5E3A922440}" type="pres">
      <dgm:prSet presAssocID="{06B47F66-8DB6-4FA2-B479-E6D8D348034B}" presName="FourNodes_3_text" presStyleLbl="node1" presStyleIdx="3" presStyleCnt="4">
        <dgm:presLayoutVars>
          <dgm:bulletEnabled val="1"/>
        </dgm:presLayoutVars>
      </dgm:prSet>
      <dgm:spPr/>
    </dgm:pt>
    <dgm:pt modelId="{F3F17B75-BA42-4FA3-9C6F-E34A637387B1}" type="pres">
      <dgm:prSet presAssocID="{06B47F66-8DB6-4FA2-B479-E6D8D348034B}" presName="FourNodes_4_text" presStyleLbl="node1" presStyleIdx="3" presStyleCnt="4">
        <dgm:presLayoutVars>
          <dgm:bulletEnabled val="1"/>
        </dgm:presLayoutVars>
      </dgm:prSet>
      <dgm:spPr/>
    </dgm:pt>
  </dgm:ptLst>
  <dgm:cxnLst>
    <dgm:cxn modelId="{4883121F-CCA5-4ED8-80AB-E6F82BFEFB42}" type="presOf" srcId="{8A5850F5-E8A6-4808-B969-0BE9F36B413C}" destId="{F8846508-CFD3-4BBF-ADDF-8F428A84B548}" srcOrd="0" destOrd="0" presId="urn:microsoft.com/office/officeart/2005/8/layout/vProcess5"/>
    <dgm:cxn modelId="{89ACE72D-46B3-42B5-8556-90D1EAFE72F8}" srcId="{06B47F66-8DB6-4FA2-B479-E6D8D348034B}" destId="{98158A01-6A6A-4BCE-A641-7D53E54BB5D0}" srcOrd="3" destOrd="0" parTransId="{0F744244-8C28-4053-B9FD-D087C63E8973}" sibTransId="{ACE6A1F1-810B-4C9D-8882-2AA761EC93CD}"/>
    <dgm:cxn modelId="{AAF31436-ABD7-498A-9B33-118DCFBAAB3A}" type="presOf" srcId="{8DD94E02-9096-49EC-ABFD-A61E22BCE58C}" destId="{9696B109-6BBB-4A6C-9EAE-FA27AB49EE44}" srcOrd="1" destOrd="0" presId="urn:microsoft.com/office/officeart/2005/8/layout/vProcess5"/>
    <dgm:cxn modelId="{F715FD5D-0A77-4A84-8147-4798CF12DC5A}" srcId="{06B47F66-8DB6-4FA2-B479-E6D8D348034B}" destId="{2E4E6DF1-1DB8-4636-ABAB-CC39A856BE9E}" srcOrd="1" destOrd="0" parTransId="{757A12AD-D220-425B-B9BD-C66A5C64A80F}" sibTransId="{CF347BC8-1482-4544-B6CF-BEAC73A06A6B}"/>
    <dgm:cxn modelId="{A71C6F66-FB17-479B-939A-3712CF23C5AD}" type="presOf" srcId="{98158A01-6A6A-4BCE-A641-7D53E54BB5D0}" destId="{F3F17B75-BA42-4FA3-9C6F-E34A637387B1}" srcOrd="1" destOrd="0" presId="urn:microsoft.com/office/officeart/2005/8/layout/vProcess5"/>
    <dgm:cxn modelId="{3F952B47-CF4B-48D7-AB44-12785DD5E854}" type="presOf" srcId="{2E4E6DF1-1DB8-4636-ABAB-CC39A856BE9E}" destId="{460C8B07-7F75-40F1-8B5D-E5C029BB05DD}" srcOrd="1" destOrd="0" presId="urn:microsoft.com/office/officeart/2005/8/layout/vProcess5"/>
    <dgm:cxn modelId="{95C7CE71-9AC7-4E3A-85F4-71A6E1F87535}" type="presOf" srcId="{BCF37A52-8BBB-48A2-9F7F-35CA96562A49}" destId="{FC7750F6-2EFD-4ADB-9598-AF5E3A922440}" srcOrd="1" destOrd="0" presId="urn:microsoft.com/office/officeart/2005/8/layout/vProcess5"/>
    <dgm:cxn modelId="{1C7F9154-74C7-466E-939F-6F89904988F2}" type="presOf" srcId="{4172A1EC-497B-4C10-B348-AE01242D3458}" destId="{1E05C3F2-CF04-4DE0-88F4-2F96E706480A}" srcOrd="0" destOrd="0" presId="urn:microsoft.com/office/officeart/2005/8/layout/vProcess5"/>
    <dgm:cxn modelId="{6BEEFC75-4FE8-410C-82F3-A3F2E71136B8}" type="presOf" srcId="{2E4E6DF1-1DB8-4636-ABAB-CC39A856BE9E}" destId="{1023C197-7C3C-4291-84EF-CEA944AE43DE}" srcOrd="0" destOrd="0" presId="urn:microsoft.com/office/officeart/2005/8/layout/vProcess5"/>
    <dgm:cxn modelId="{C5F19158-553D-4EB0-B123-56EAD86ED9BE}" type="presOf" srcId="{8DD94E02-9096-49EC-ABFD-A61E22BCE58C}" destId="{F755EDC8-3F38-4542-AC1F-15D762EF1750}" srcOrd="0" destOrd="0" presId="urn:microsoft.com/office/officeart/2005/8/layout/vProcess5"/>
    <dgm:cxn modelId="{6FA5117A-7252-40BA-B61C-CD8300A7AF81}" type="presOf" srcId="{98158A01-6A6A-4BCE-A641-7D53E54BB5D0}" destId="{3943EFF3-C79E-46BD-96D9-65546629D6D3}" srcOrd="0" destOrd="0" presId="urn:microsoft.com/office/officeart/2005/8/layout/vProcess5"/>
    <dgm:cxn modelId="{DE1D71A9-107F-4D5A-AD18-1FDDC568F91B}" type="presOf" srcId="{06B47F66-8DB6-4FA2-B479-E6D8D348034B}" destId="{EA42C0A9-AF6A-4DF2-B656-5C35354A61CE}" srcOrd="0" destOrd="0" presId="urn:microsoft.com/office/officeart/2005/8/layout/vProcess5"/>
    <dgm:cxn modelId="{46799FAA-679D-463B-AEEE-5C3EA58C4341}" srcId="{06B47F66-8DB6-4FA2-B479-E6D8D348034B}" destId="{8DD94E02-9096-49EC-ABFD-A61E22BCE58C}" srcOrd="0" destOrd="0" parTransId="{E4136BCE-3FC5-44E8-B6A3-282AB26E2097}" sibTransId="{4172A1EC-497B-4C10-B348-AE01242D3458}"/>
    <dgm:cxn modelId="{73F9B1B1-FF6F-44EE-BB99-ED2476C76E5B}" srcId="{06B47F66-8DB6-4FA2-B479-E6D8D348034B}" destId="{BCF37A52-8BBB-48A2-9F7F-35CA96562A49}" srcOrd="2" destOrd="0" parTransId="{67CBD11E-B228-42A8-8FB6-C71B364AE6CF}" sibTransId="{8A5850F5-E8A6-4808-B969-0BE9F36B413C}"/>
    <dgm:cxn modelId="{532603CB-4719-478D-AC5D-3D3A6394C3F2}" type="presOf" srcId="{BCF37A52-8BBB-48A2-9F7F-35CA96562A49}" destId="{E35C09EE-9905-474D-9F81-BAD24C233B1B}" srcOrd="0" destOrd="0" presId="urn:microsoft.com/office/officeart/2005/8/layout/vProcess5"/>
    <dgm:cxn modelId="{B30142F1-7816-49AB-97D2-A82C70E53DEB}" type="presOf" srcId="{CF347BC8-1482-4544-B6CF-BEAC73A06A6B}" destId="{CB1C3807-AD0E-4F70-8AB7-8545AB6423A5}" srcOrd="0" destOrd="0" presId="urn:microsoft.com/office/officeart/2005/8/layout/vProcess5"/>
    <dgm:cxn modelId="{738DCC21-DE67-4E8B-929C-826DFD4B2F59}" type="presParOf" srcId="{EA42C0A9-AF6A-4DF2-B656-5C35354A61CE}" destId="{CA7F4648-ED30-4833-8447-7367BE3D8FA7}" srcOrd="0" destOrd="0" presId="urn:microsoft.com/office/officeart/2005/8/layout/vProcess5"/>
    <dgm:cxn modelId="{A84C3B1B-BFC9-42AB-814F-5938E891ACA1}" type="presParOf" srcId="{EA42C0A9-AF6A-4DF2-B656-5C35354A61CE}" destId="{F755EDC8-3F38-4542-AC1F-15D762EF1750}" srcOrd="1" destOrd="0" presId="urn:microsoft.com/office/officeart/2005/8/layout/vProcess5"/>
    <dgm:cxn modelId="{5DB12994-1AF2-49A3-8E03-543437ECE27A}" type="presParOf" srcId="{EA42C0A9-AF6A-4DF2-B656-5C35354A61CE}" destId="{1023C197-7C3C-4291-84EF-CEA944AE43DE}" srcOrd="2" destOrd="0" presId="urn:microsoft.com/office/officeart/2005/8/layout/vProcess5"/>
    <dgm:cxn modelId="{5A7945D2-C324-4DFD-B7A8-78EC120FE461}" type="presParOf" srcId="{EA42C0A9-AF6A-4DF2-B656-5C35354A61CE}" destId="{E35C09EE-9905-474D-9F81-BAD24C233B1B}" srcOrd="3" destOrd="0" presId="urn:microsoft.com/office/officeart/2005/8/layout/vProcess5"/>
    <dgm:cxn modelId="{DC98B54F-5701-4CF0-8927-38E48E288327}" type="presParOf" srcId="{EA42C0A9-AF6A-4DF2-B656-5C35354A61CE}" destId="{3943EFF3-C79E-46BD-96D9-65546629D6D3}" srcOrd="4" destOrd="0" presId="urn:microsoft.com/office/officeart/2005/8/layout/vProcess5"/>
    <dgm:cxn modelId="{D1EFEDAE-7919-41E8-87AA-97C02F51CC7E}" type="presParOf" srcId="{EA42C0A9-AF6A-4DF2-B656-5C35354A61CE}" destId="{1E05C3F2-CF04-4DE0-88F4-2F96E706480A}" srcOrd="5" destOrd="0" presId="urn:microsoft.com/office/officeart/2005/8/layout/vProcess5"/>
    <dgm:cxn modelId="{08BED17C-631F-4BDA-AC71-24674BBD5938}" type="presParOf" srcId="{EA42C0A9-AF6A-4DF2-B656-5C35354A61CE}" destId="{CB1C3807-AD0E-4F70-8AB7-8545AB6423A5}" srcOrd="6" destOrd="0" presId="urn:microsoft.com/office/officeart/2005/8/layout/vProcess5"/>
    <dgm:cxn modelId="{83C701F9-9EFB-4F0C-8D73-A15202B14B5C}" type="presParOf" srcId="{EA42C0A9-AF6A-4DF2-B656-5C35354A61CE}" destId="{F8846508-CFD3-4BBF-ADDF-8F428A84B548}" srcOrd="7" destOrd="0" presId="urn:microsoft.com/office/officeart/2005/8/layout/vProcess5"/>
    <dgm:cxn modelId="{A143661F-C5C5-4FE7-B761-C840FA840C12}" type="presParOf" srcId="{EA42C0A9-AF6A-4DF2-B656-5C35354A61CE}" destId="{9696B109-6BBB-4A6C-9EAE-FA27AB49EE44}" srcOrd="8" destOrd="0" presId="urn:microsoft.com/office/officeart/2005/8/layout/vProcess5"/>
    <dgm:cxn modelId="{171F6C22-25BE-45EA-A0FA-C449EDC9AB5F}" type="presParOf" srcId="{EA42C0A9-AF6A-4DF2-B656-5C35354A61CE}" destId="{460C8B07-7F75-40F1-8B5D-E5C029BB05DD}" srcOrd="9" destOrd="0" presId="urn:microsoft.com/office/officeart/2005/8/layout/vProcess5"/>
    <dgm:cxn modelId="{AFAECED2-101D-458E-BEE8-7550B8CEE424}" type="presParOf" srcId="{EA42C0A9-AF6A-4DF2-B656-5C35354A61CE}" destId="{FC7750F6-2EFD-4ADB-9598-AF5E3A922440}" srcOrd="10" destOrd="0" presId="urn:microsoft.com/office/officeart/2005/8/layout/vProcess5"/>
    <dgm:cxn modelId="{7F55CD2E-5B4D-43A1-A8F3-8378721D8FD0}" type="presParOf" srcId="{EA42C0A9-AF6A-4DF2-B656-5C35354A61CE}" destId="{F3F17B75-BA42-4FA3-9C6F-E34A637387B1}"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EDC8-3F38-4542-AC1F-15D762EF1750}">
      <dsp:nvSpPr>
        <dsp:cNvPr id="0" name=""/>
        <dsp:cNvSpPr/>
      </dsp:nvSpPr>
      <dsp:spPr>
        <a:xfrm>
          <a:off x="0" y="0"/>
          <a:ext cx="3346033" cy="494289"/>
        </a:xfrm>
        <a:prstGeom prst="roundRect">
          <a:avLst>
            <a:gd name="adj" fmla="val 10000"/>
          </a:avLst>
        </a:prstGeom>
        <a:solidFill>
          <a:srgbClr val="0860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Premium</a:t>
          </a:r>
        </a:p>
      </dsp:txBody>
      <dsp:txXfrm>
        <a:off x="14477" y="14477"/>
        <a:ext cx="2770890" cy="465335"/>
      </dsp:txXfrm>
    </dsp:sp>
    <dsp:sp modelId="{1023C197-7C3C-4291-84EF-CEA944AE43DE}">
      <dsp:nvSpPr>
        <dsp:cNvPr id="0" name=""/>
        <dsp:cNvSpPr/>
      </dsp:nvSpPr>
      <dsp:spPr>
        <a:xfrm>
          <a:off x="280230" y="584159"/>
          <a:ext cx="3346033" cy="494289"/>
        </a:xfrm>
        <a:prstGeom prst="roundRect">
          <a:avLst>
            <a:gd name="adj" fmla="val 10000"/>
          </a:avLst>
        </a:prstGeom>
        <a:solidFill>
          <a:srgbClr val="0860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Deductible</a:t>
          </a:r>
        </a:p>
      </dsp:txBody>
      <dsp:txXfrm>
        <a:off x="294707" y="598636"/>
        <a:ext cx="2715561" cy="465335"/>
      </dsp:txXfrm>
    </dsp:sp>
    <dsp:sp modelId="{E35C09EE-9905-474D-9F81-BAD24C233B1B}">
      <dsp:nvSpPr>
        <dsp:cNvPr id="0" name=""/>
        <dsp:cNvSpPr/>
      </dsp:nvSpPr>
      <dsp:spPr>
        <a:xfrm>
          <a:off x="556278" y="1168319"/>
          <a:ext cx="3346033" cy="494289"/>
        </a:xfrm>
        <a:prstGeom prst="roundRect">
          <a:avLst>
            <a:gd name="adj" fmla="val 10000"/>
          </a:avLst>
        </a:prstGeom>
        <a:solidFill>
          <a:srgbClr val="0860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Coinsurance</a:t>
          </a:r>
        </a:p>
      </dsp:txBody>
      <dsp:txXfrm>
        <a:off x="570755" y="1182796"/>
        <a:ext cx="2719743" cy="465335"/>
      </dsp:txXfrm>
    </dsp:sp>
    <dsp:sp modelId="{3943EFF3-C79E-46BD-96D9-65546629D6D3}">
      <dsp:nvSpPr>
        <dsp:cNvPr id="0" name=""/>
        <dsp:cNvSpPr/>
      </dsp:nvSpPr>
      <dsp:spPr>
        <a:xfrm>
          <a:off x="836508" y="1752479"/>
          <a:ext cx="3346033" cy="494289"/>
        </a:xfrm>
        <a:prstGeom prst="roundRect">
          <a:avLst>
            <a:gd name="adj" fmla="val 10000"/>
          </a:avLst>
        </a:prstGeom>
        <a:solidFill>
          <a:srgbClr val="0860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Out-of-Pocket</a:t>
          </a:r>
        </a:p>
      </dsp:txBody>
      <dsp:txXfrm>
        <a:off x="850985" y="1766956"/>
        <a:ext cx="2715561" cy="465335"/>
      </dsp:txXfrm>
    </dsp:sp>
    <dsp:sp modelId="{1E05C3F2-CF04-4DE0-88F4-2F96E706480A}">
      <dsp:nvSpPr>
        <dsp:cNvPr id="0" name=""/>
        <dsp:cNvSpPr/>
      </dsp:nvSpPr>
      <dsp:spPr>
        <a:xfrm>
          <a:off x="3024745" y="378580"/>
          <a:ext cx="321287" cy="3212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97035" y="378580"/>
        <a:ext cx="176707" cy="241768"/>
      </dsp:txXfrm>
    </dsp:sp>
    <dsp:sp modelId="{CB1C3807-AD0E-4F70-8AB7-8545AB6423A5}">
      <dsp:nvSpPr>
        <dsp:cNvPr id="0" name=""/>
        <dsp:cNvSpPr/>
      </dsp:nvSpPr>
      <dsp:spPr>
        <a:xfrm>
          <a:off x="3304975" y="962740"/>
          <a:ext cx="321287" cy="3212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77265" y="962740"/>
        <a:ext cx="176707" cy="241768"/>
      </dsp:txXfrm>
    </dsp:sp>
    <dsp:sp modelId="{F8846508-CFD3-4BBF-ADDF-8F428A84B548}">
      <dsp:nvSpPr>
        <dsp:cNvPr id="0" name=""/>
        <dsp:cNvSpPr/>
      </dsp:nvSpPr>
      <dsp:spPr>
        <a:xfrm>
          <a:off x="3581023" y="1546900"/>
          <a:ext cx="321287" cy="32128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53313" y="1546900"/>
        <a:ext cx="176707" cy="24176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6A8A38-5C0E-422C-BD95-AEB16BF5035F}" type="datetimeFigureOut">
              <a:rPr lang="en-US" smtClean="0"/>
              <a:t>9/25/2023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419AF4-D8AF-4D95-8DFF-C5DCC6193273}" type="slidenum">
              <a:rPr lang="en-US" smtClean="0"/>
              <a:t>‹#›</a:t>
            </a:fld>
            <a:endParaRPr lang="en-US"/>
          </a:p>
        </p:txBody>
      </p:sp>
    </p:spTree>
    <p:extLst>
      <p:ext uri="{BB962C8B-B14F-4D97-AF65-F5344CB8AC3E}">
        <p14:creationId xmlns:p14="http://schemas.microsoft.com/office/powerpoint/2010/main" val="390081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benefitsprogram.k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my.marathon-health.com/#!/Home/Logi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my.marathon-health.com/#!/Home/Logi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a:t>Welcome to the State of Kansas Employee Health Benefits Enrollment Presentation for 2024.  The State Employee Health Plan (SEHP) provides a comprehensive benefits package that allows you the opportunity to elect the options that best fit your personal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purpose of this presentation is to provide you with general information about your benefits before you make your coverage selections.</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A47AF-A01A-48E7-B919-5A18A0075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14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a:solidFill>
                  <a:srgbClr val="000000"/>
                </a:solidFill>
                <a:latin typeface="+mn-lt"/>
              </a:rPr>
              <a:t>Members on Plan A share the cost of Prescription Drugs with the Plan through Coinsurance. </a:t>
            </a:r>
          </a:p>
          <a:p>
            <a:pPr marL="171450" indent="-171450">
              <a:buFont typeface="Arial" panose="020B0604020202020204" pitchFamily="34" charset="0"/>
              <a:buChar char="•"/>
            </a:pPr>
            <a:r>
              <a:rPr lang="en-US" sz="1200" b="0" i="0" u="none" strike="noStrike" baseline="0">
                <a:solidFill>
                  <a:srgbClr val="000000"/>
                </a:solidFill>
                <a:latin typeface="+mn-lt"/>
                <a:cs typeface="Arial"/>
              </a:rPr>
              <a:t>Your Pharmacy expenses are not applied to the Plan A medical Deductible; however, the </a:t>
            </a:r>
            <a:r>
              <a:rPr lang="en-US" sz="1200">
                <a:solidFill>
                  <a:srgbClr val="000000"/>
                </a:solidFill>
                <a:latin typeface="+mn-lt"/>
                <a:cs typeface="Arial"/>
              </a:rPr>
              <a:t>Coinsurance </a:t>
            </a:r>
            <a:r>
              <a:rPr lang="en-US" sz="1200" b="0" i="0" u="none" strike="noStrike" baseline="0">
                <a:solidFill>
                  <a:srgbClr val="000000"/>
                </a:solidFill>
                <a:latin typeface="+mn-lt"/>
                <a:cs typeface="Arial"/>
              </a:rPr>
              <a:t>you pay for your prescriptions does apply to your overall </a:t>
            </a:r>
            <a:r>
              <a:rPr lang="en-US" sz="1200">
                <a:solidFill>
                  <a:srgbClr val="000000"/>
                </a:solidFill>
                <a:latin typeface="+mn-lt"/>
                <a:cs typeface="Arial"/>
              </a:rPr>
              <a:t>Out-of-Pocket Maximum</a:t>
            </a:r>
            <a:r>
              <a:rPr lang="en-US" sz="1200" b="0" i="0" u="none" strike="noStrike" baseline="0">
                <a:solidFill>
                  <a:srgbClr val="000000"/>
                </a:solidFill>
                <a:latin typeface="+mn-lt"/>
                <a:cs typeface="Arial"/>
              </a:rPr>
              <a:t>.</a:t>
            </a:r>
            <a:r>
              <a:rPr lang="en-US" sz="1200">
                <a:solidFill>
                  <a:srgbClr val="000000"/>
                </a:solidFill>
                <a:latin typeface="+mn-lt"/>
                <a:cs typeface="Arial"/>
              </a:rPr>
              <a:t> </a:t>
            </a:r>
            <a:endParaRPr lang="en-US" sz="1200" b="0" i="0" u="none" strike="noStrike" baseline="0">
              <a:solidFill>
                <a:srgbClr val="000000"/>
              </a:solidFill>
              <a:latin typeface="+mn-lt"/>
              <a:cs typeface="Arial"/>
            </a:endParaRPr>
          </a:p>
          <a:p>
            <a:pPr marL="171450" indent="-171450">
              <a:buFont typeface="Arial" panose="020B0604020202020204" pitchFamily="34" charset="0"/>
              <a:buChar char="•"/>
            </a:pPr>
            <a:r>
              <a:rPr lang="en-US" sz="1200" b="0" i="0" u="none" strike="noStrike" baseline="0">
                <a:solidFill>
                  <a:srgbClr val="000000"/>
                </a:solidFill>
                <a:latin typeface="+mn-lt"/>
              </a:rPr>
              <a:t>Once your Out-of-Pocket Maximum has been met, the plan pays for covered drugs at 100% of the allowed charge.</a:t>
            </a:r>
          </a:p>
          <a:p>
            <a:pPr marL="171450" indent="-171450">
              <a:buFont typeface="Arial" panose="020B0604020202020204" pitchFamily="34" charset="0"/>
              <a:buChar char="•"/>
            </a:pPr>
            <a:r>
              <a:rPr lang="en-US" sz="1200" b="0" i="0" u="none" strike="noStrike" baseline="0">
                <a:solidFill>
                  <a:srgbClr val="000000"/>
                </a:solidFill>
                <a:latin typeface="+mn-lt"/>
              </a:rPr>
              <a:t>For Members on Plan A using Specialty Medications, the PrudentRx benefit provides the opportunity to receive these medications at zero cost!</a:t>
            </a:r>
          </a:p>
          <a:p>
            <a:pPr marL="171450" indent="-171450">
              <a:buFont typeface="Arial" panose="020B0604020202020204" pitchFamily="34" charset="0"/>
              <a:buChar char="•"/>
            </a:pPr>
            <a:r>
              <a:rPr lang="en-US" sz="1200" b="0" i="0" u="none" strike="noStrike" baseline="0">
                <a:solidFill>
                  <a:srgbClr val="000000"/>
                </a:solidFill>
                <a:latin typeface="+mn-lt"/>
              </a:rPr>
              <a:t>Plan A is also the only plan that offers special pricing for Diabetes and Asthma medications.</a:t>
            </a:r>
            <a:endParaRPr lang="en-US" sz="1200" b="0" baseline="0">
              <a:latin typeface="+mn-lt"/>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10</a:t>
            </a:fld>
            <a:endParaRPr lang="en-US"/>
          </a:p>
        </p:txBody>
      </p:sp>
    </p:spTree>
    <p:extLst>
      <p:ext uri="{BB962C8B-B14F-4D97-AF65-F5344CB8AC3E}">
        <p14:creationId xmlns:p14="http://schemas.microsoft.com/office/powerpoint/2010/main" val="95096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Next is Plan J. </a:t>
            </a:r>
            <a:r>
              <a:rPr lang="en-US" sz="1200" b="0" i="0" u="none" strike="noStrike" baseline="0">
                <a:solidFill>
                  <a:srgbClr val="000000"/>
                </a:solidFill>
                <a:latin typeface="+mn-lt"/>
                <a:cs typeface="Arial"/>
              </a:rPr>
              <a:t>Plan J meets all Federal Requirements for employees with J-1 Visas but is available to all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With Plan J, all Eligible Preventive Care Services are covered at 100% when received by a Network Provider.</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For other covered services, you would be responsible for the cost until your Deductible is met. Once your Deductible is met, the plan will then share the cost of covered services with you, also known as Coinsurance. You will be responsible for your coinsurance amounts until your Out-of-Pocket Maximum (OOP) is met. Once you meet the Out-of-Pocket Maximum, the plan pays for covered services at 100% of the allowed charge.</a:t>
            </a:r>
            <a:r>
              <a:rPr lang="en-US" sz="1200">
                <a:solidFill>
                  <a:srgbClr val="000000"/>
                </a:solidFill>
                <a:latin typeface="+mn-lt"/>
                <a:cs typeface="Arial"/>
              </a:rPr>
              <a:t> </a:t>
            </a:r>
          </a:p>
          <a:p>
            <a:endParaRPr lang="en-US" sz="1200">
              <a:solidFill>
                <a:srgbClr val="000000"/>
              </a:solidFill>
              <a:latin typeface="+mn-lt"/>
              <a:cs typeface="Arial" panose="020B0604020202020204" pitchFamily="34" charset="0"/>
            </a:endParaRPr>
          </a:p>
          <a:p>
            <a:r>
              <a:rPr lang="en-US" sz="1200" b="0" i="0" u="none" strike="noStrike" baseline="0">
                <a:solidFill>
                  <a:srgbClr val="000000"/>
                </a:solidFill>
                <a:latin typeface="+mn-lt"/>
                <a:cs typeface="Arial"/>
              </a:rPr>
              <a:t>On Plan J, your Network and </a:t>
            </a:r>
            <a:r>
              <a:rPr lang="en-US" sz="1200">
                <a:solidFill>
                  <a:srgbClr val="000000"/>
                </a:solidFill>
                <a:latin typeface="+mn-lt"/>
                <a:cs typeface="Arial"/>
              </a:rPr>
              <a:t>Non Network</a:t>
            </a:r>
            <a:r>
              <a:rPr lang="en-US" sz="1200" b="0" i="0" u="none" strike="noStrike" baseline="0">
                <a:solidFill>
                  <a:srgbClr val="000000"/>
                </a:solidFill>
                <a:latin typeface="+mn-lt"/>
                <a:cs typeface="Arial"/>
              </a:rPr>
              <a:t> Deductibles, Coinsurance and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Maximums accumulate separately.</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Plan J also includes a Health Reimbursement Account (HRA). With this account, you have the opportunity to receive Employer contributions and earn extra contributions by participating in the HealthQuest wellness program. We’ll talk about this more in a bit.</a:t>
            </a:r>
            <a:endParaRPr lang="en-US" sz="120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mn-lt"/>
                <a:cs typeface="Arial"/>
              </a:rPr>
              <a:t>For </a:t>
            </a:r>
            <a:r>
              <a:rPr lang="en-US" sz="1200">
                <a:solidFill>
                  <a:srgbClr val="000000"/>
                </a:solidFill>
                <a:latin typeface="+mn-lt"/>
                <a:cs typeface="Arial"/>
              </a:rPr>
              <a:t>Prescription</a:t>
            </a:r>
            <a:r>
              <a:rPr lang="en-US" sz="1200" b="0" i="0" u="none" strike="noStrike" baseline="0">
                <a:solidFill>
                  <a:srgbClr val="000000"/>
                </a:solidFill>
                <a:latin typeface="+mn-lt"/>
                <a:cs typeface="Arial"/>
              </a:rPr>
              <a:t> coverage, Members on Plan J are responsible for 100% of the discounted prescription cost until the </a:t>
            </a:r>
            <a:r>
              <a:rPr lang="en-US" sz="1200">
                <a:solidFill>
                  <a:srgbClr val="000000"/>
                </a:solidFill>
                <a:latin typeface="+mn-lt"/>
                <a:cs typeface="Arial"/>
              </a:rPr>
              <a:t>Deductible</a:t>
            </a:r>
            <a:r>
              <a:rPr lang="en-US" sz="1200" b="0" i="0" u="none" strike="noStrike" baseline="0">
                <a:solidFill>
                  <a:srgbClr val="000000"/>
                </a:solidFill>
                <a:latin typeface="+mn-lt"/>
                <a:cs typeface="Arial"/>
              </a:rPr>
              <a:t> has been met, then you will share the cost of Prescription Drugs with the Plan through Coinsurance until the annual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Maximum is met, then the plan pays for covered drugs at 100% of the allowed charge.</a:t>
            </a:r>
            <a:endParaRPr lang="en-US" sz="1200">
              <a:latin typeface="+mn-lt"/>
              <a:cs typeface="Arial"/>
            </a:endParaRPr>
          </a:p>
          <a:p>
            <a:endParaRPr lang="en-US"/>
          </a:p>
          <a:p>
            <a:endParaRPr lang="en-US"/>
          </a:p>
          <a:p>
            <a:endParaRPr lang="en-US"/>
          </a:p>
          <a:p>
            <a:endParaRPr lang="en-US"/>
          </a:p>
          <a:p>
            <a:pPr>
              <a:defRPr/>
            </a:pPr>
            <a:endParaRPr lang="en-US">
              <a:cs typeface="Calibri"/>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11</a:t>
            </a:fld>
            <a:endParaRPr lang="en-US"/>
          </a:p>
        </p:txBody>
      </p:sp>
    </p:spTree>
    <p:extLst>
      <p:ext uri="{BB962C8B-B14F-4D97-AF65-F5344CB8AC3E}">
        <p14:creationId xmlns:p14="http://schemas.microsoft.com/office/powerpoint/2010/main" val="211008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mn-lt"/>
              </a:rPr>
              <a:t>Next are Plans C and N. </a:t>
            </a:r>
          </a:p>
          <a:p>
            <a:endParaRPr lang="en-US" sz="1200" b="0" i="0" u="none" strike="noStrike" baseline="0">
              <a:solidFill>
                <a:srgbClr val="000000"/>
              </a:solidFill>
              <a:latin typeface="+mn-lt"/>
            </a:endParaRPr>
          </a:p>
          <a:p>
            <a:r>
              <a:rPr lang="en-US" sz="1200" b="0" i="0" u="none" strike="noStrike" baseline="0">
                <a:solidFill>
                  <a:srgbClr val="000000"/>
                </a:solidFill>
                <a:latin typeface="+mn-lt"/>
              </a:rPr>
              <a:t>Plans C and N are High Deductible Health Plans which means they meet federal requirements and have a higher Deductible than a traditional insurance plan. The monthly premium is usually lower, but you pay more health care costs yourself also known as your Deductible, before the plan shares costs with you. A High Deductible Health Plan can be combined with a Health Savings Account or Health Reimbursement Account, allowing you to pay for certain medical expenses with money free from federal taxes.</a:t>
            </a:r>
          </a:p>
          <a:p>
            <a:endParaRPr lang="en-US" sz="1200">
              <a:latin typeface="+mn-lt"/>
              <a:cs typeface="Arial" panose="020B0604020202020204" pitchFamily="34" charset="0"/>
            </a:endParaRPr>
          </a:p>
          <a:p>
            <a:r>
              <a:rPr lang="en-US" sz="1200">
                <a:latin typeface="+mn-lt"/>
              </a:rPr>
              <a:t>Due to Department of Treasury guidelines, the deductible for single coverage on these plans will remain at $2,750. For all other levels of coverage, the first deductible will be $3,200, and the rest of the family deductible of $2,300 will apply to the remaining family members, for the same total deductible of $5,500. </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E0419AF4-D8AF-4D95-8DFF-C5DCC6193273}" type="slidenum">
              <a:rPr lang="en-US" smtClean="0"/>
              <a:t>12</a:t>
            </a:fld>
            <a:endParaRPr lang="en-US"/>
          </a:p>
        </p:txBody>
      </p:sp>
    </p:spTree>
    <p:extLst>
      <p:ext uri="{BB962C8B-B14F-4D97-AF65-F5344CB8AC3E}">
        <p14:creationId xmlns:p14="http://schemas.microsoft.com/office/powerpoint/2010/main" val="106165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mn-lt"/>
                <a:cs typeface="Arial"/>
              </a:rPr>
              <a:t>With Plan C, all Eligible Preventive Care Services are covered at 100% when received by a Network Provider.</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For other covered services, you would be responsible for the cost until your Deductible is met. Once your Deductible is met, the plan will then share the cost of covered services with you, also known as Coinsurance. You will be responsible for your coinsurance amounts until your Out-of-Pocket Maximum (OOP) is met. Once you meet the Out-of-Pocket Maximum, the plan pays for covered services at 100% of the allowed charge.</a:t>
            </a:r>
            <a:r>
              <a:rPr lang="en-US" sz="1200">
                <a:solidFill>
                  <a:srgbClr val="000000"/>
                </a:solidFill>
                <a:latin typeface="+mn-lt"/>
                <a:cs typeface="Arial"/>
              </a:rPr>
              <a:t> </a:t>
            </a:r>
            <a:endParaRPr lang="en-US" sz="1200" b="0" i="0" u="none" strike="noStrike" baseline="0">
              <a:solidFill>
                <a:srgbClr val="000000"/>
              </a:solidFill>
              <a:latin typeface="+mn-lt"/>
              <a:cs typeface="Arial"/>
            </a:endParaRPr>
          </a:p>
          <a:p>
            <a:endParaRPr lang="en-US" sz="1200">
              <a:latin typeface="+mn-lt"/>
              <a:cs typeface="Calibri"/>
            </a:endParaRPr>
          </a:p>
          <a:p>
            <a:r>
              <a:rPr lang="en-US" sz="1200" b="0" i="0" u="none" strike="noStrike" baseline="0">
                <a:solidFill>
                  <a:srgbClr val="000000"/>
                </a:solidFill>
                <a:latin typeface="+mn-lt"/>
                <a:cs typeface="Arial"/>
              </a:rPr>
              <a:t>On Plan C, your Network and </a:t>
            </a:r>
            <a:r>
              <a:rPr lang="en-US" sz="1200">
                <a:solidFill>
                  <a:srgbClr val="000000"/>
                </a:solidFill>
                <a:latin typeface="+mn-lt"/>
                <a:cs typeface="Arial"/>
              </a:rPr>
              <a:t>Non Network</a:t>
            </a:r>
            <a:r>
              <a:rPr lang="en-US" sz="1200" b="0" i="0" u="none" strike="noStrike" baseline="0">
                <a:solidFill>
                  <a:srgbClr val="000000"/>
                </a:solidFill>
                <a:latin typeface="+mn-lt"/>
                <a:cs typeface="Arial"/>
              </a:rPr>
              <a:t> Deductibles, Coinsurance and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Maximums accumulate separately.</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Plan C also includes your choice of a Health Reimbursement Account (HRA) or a Health Savings Account (HSA). With these types of accounts, you have the opportunity to receive Employer contributions and earn extra contributions by participating in the HealthQuest wellness program. We’ll talk about this more in a bit.</a:t>
            </a:r>
            <a:endParaRPr lang="en-US" sz="120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mn-lt"/>
                <a:cs typeface="Arial"/>
              </a:rPr>
              <a:t>For </a:t>
            </a:r>
            <a:r>
              <a:rPr lang="en-US" sz="1200">
                <a:solidFill>
                  <a:srgbClr val="000000"/>
                </a:solidFill>
                <a:latin typeface="+mn-lt"/>
                <a:cs typeface="Arial"/>
              </a:rPr>
              <a:t>Prescription</a:t>
            </a:r>
            <a:r>
              <a:rPr lang="en-US" sz="1200" b="0" i="0" u="none" strike="noStrike" baseline="0">
                <a:solidFill>
                  <a:srgbClr val="000000"/>
                </a:solidFill>
                <a:latin typeface="+mn-lt"/>
                <a:cs typeface="Arial"/>
              </a:rPr>
              <a:t> coverage, Members on Plan C are responsible for 100% of the discounted prescription cost until the Deductible has been met, then you will share the cost of Prescription Drugs with the Plan through Coinsurance until the annual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Maximum is met, then the plan pays for covered drugs at 100% of the allowed charge. Members on Plan C using Specialty Medications will be able to use the PrudentRx program and receive these drugs at zero cost after they meet their deductible.</a:t>
            </a:r>
            <a:endParaRPr lang="en-US" sz="1200">
              <a:latin typeface="+mn-lt"/>
              <a:cs typeface="Arial"/>
            </a:endParaRPr>
          </a:p>
          <a:p>
            <a:endParaRPr lang="en-US">
              <a:cs typeface="Calibri"/>
            </a:endParaRPr>
          </a:p>
          <a:p>
            <a:endParaRPr lang="en-US">
              <a:cs typeface="Calibri"/>
            </a:endParaRPr>
          </a:p>
          <a:p>
            <a:endParaRPr lang="en-US">
              <a:cs typeface="Calibri"/>
            </a:endParaRPr>
          </a:p>
          <a:p>
            <a:endParaRPr lang="en-US">
              <a:cs typeface="Calibri"/>
            </a:endParaRPr>
          </a:p>
          <a:p>
            <a:endParaRPr lang="en-US">
              <a:latin typeface="Calibri" panose="020F0502020204030204"/>
              <a:cs typeface="Calibri" panose="020F0502020204030204"/>
            </a:endParaRPr>
          </a:p>
          <a:p>
            <a:endParaRPr lang="en-US">
              <a:latin typeface="Arial"/>
              <a:cs typeface="Arial"/>
            </a:endParaRPr>
          </a:p>
          <a:p>
            <a:endParaRPr lang="en-US"/>
          </a:p>
          <a:p>
            <a:endParaRPr lang="en-US"/>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13</a:t>
            </a:fld>
            <a:endParaRPr lang="en-US"/>
          </a:p>
        </p:txBody>
      </p:sp>
    </p:spTree>
    <p:extLst>
      <p:ext uri="{BB962C8B-B14F-4D97-AF65-F5344CB8AC3E}">
        <p14:creationId xmlns:p14="http://schemas.microsoft.com/office/powerpoint/2010/main" val="287540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mn-lt"/>
                <a:cs typeface="Arial"/>
              </a:rPr>
              <a:t>With Plan N, all Eligible Preventive Care Services are covered at 100% when received by a Network Provider.</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For other covered services, you would be responsible for the cost until your Deductible is met. Once your Deductible is met, the plan will then share the cost of covered services with you, also known as Coinsurance. You will be responsible for your </a:t>
            </a:r>
            <a:r>
              <a:rPr lang="en-US" sz="1200">
                <a:solidFill>
                  <a:srgbClr val="000000"/>
                </a:solidFill>
                <a:latin typeface="+mn-lt"/>
                <a:cs typeface="Arial"/>
              </a:rPr>
              <a:t>Coinsurance </a:t>
            </a:r>
            <a:r>
              <a:rPr lang="en-US" sz="1200" b="0" i="0" u="none" strike="noStrike" baseline="0">
                <a:solidFill>
                  <a:srgbClr val="000000"/>
                </a:solidFill>
                <a:latin typeface="+mn-lt"/>
                <a:cs typeface="Arial"/>
              </a:rPr>
              <a:t>amounts until your Out-of-Pocket Maximum (OOP) is met. Once you meet the Out-of-Pocket Maximum, the plan pays for covered services at 100% of the allowed charge.</a:t>
            </a:r>
            <a:r>
              <a:rPr lang="en-US" sz="1200">
                <a:solidFill>
                  <a:srgbClr val="000000"/>
                </a:solidFill>
                <a:latin typeface="+mn-lt"/>
                <a:cs typeface="Arial"/>
              </a:rPr>
              <a:t> </a:t>
            </a:r>
            <a:endParaRPr lang="en-US" sz="1200" b="0" i="0" u="none" strike="noStrike" baseline="0">
              <a:solidFill>
                <a:srgbClr val="000000"/>
              </a:solidFill>
              <a:latin typeface="+mn-lt"/>
              <a:cs typeface="Arial"/>
            </a:endParaRPr>
          </a:p>
          <a:p>
            <a:endParaRPr lang="en-US" sz="1200">
              <a:latin typeface="+mn-lt"/>
              <a:cs typeface="Calibri"/>
            </a:endParaRPr>
          </a:p>
          <a:p>
            <a:r>
              <a:rPr lang="en-US" sz="1200" b="0" i="0" u="none" strike="noStrike" baseline="0">
                <a:solidFill>
                  <a:srgbClr val="000000"/>
                </a:solidFill>
                <a:latin typeface="+mn-lt"/>
                <a:cs typeface="Arial"/>
              </a:rPr>
              <a:t>On Plan N, your Network and </a:t>
            </a:r>
            <a:r>
              <a:rPr lang="en-US" sz="1200">
                <a:solidFill>
                  <a:srgbClr val="000000"/>
                </a:solidFill>
                <a:latin typeface="+mn-lt"/>
                <a:cs typeface="Arial"/>
              </a:rPr>
              <a:t>Non Network</a:t>
            </a:r>
            <a:r>
              <a:rPr lang="en-US" sz="1200" b="0" i="0" u="none" strike="noStrike" baseline="0">
                <a:solidFill>
                  <a:srgbClr val="000000"/>
                </a:solidFill>
                <a:latin typeface="+mn-lt"/>
                <a:cs typeface="Arial"/>
              </a:rPr>
              <a:t> Deductibles, Coinsurance and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Maximums accumulate separately.</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Plan N also includes your choice of a Health Reimbursement Account (HRA) or a Health Savings Account (HSA). With these types of accounts, you have the opportunity to receive Employer contributions and earn extra contributions by participating in the HealthQuest wellness program. We’ll talk about this more in a bit.</a:t>
            </a:r>
            <a:endParaRPr lang="en-US" sz="120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mn-lt"/>
                <a:cs typeface="Arial"/>
              </a:rPr>
              <a:t>For </a:t>
            </a:r>
            <a:r>
              <a:rPr lang="en-US" sz="1200">
                <a:solidFill>
                  <a:srgbClr val="000000"/>
                </a:solidFill>
                <a:latin typeface="+mn-lt"/>
                <a:cs typeface="Arial"/>
              </a:rPr>
              <a:t>Prescription</a:t>
            </a:r>
            <a:r>
              <a:rPr lang="en-US" sz="1200" b="0" i="0" u="none" strike="noStrike" baseline="0">
                <a:solidFill>
                  <a:srgbClr val="000000"/>
                </a:solidFill>
                <a:latin typeface="+mn-lt"/>
                <a:cs typeface="Arial"/>
              </a:rPr>
              <a:t> coverage, Members on Plan N are responsible for 100% of the discounted prescription cost until the </a:t>
            </a:r>
            <a:r>
              <a:rPr lang="en-US" sz="1200">
                <a:solidFill>
                  <a:srgbClr val="000000"/>
                </a:solidFill>
                <a:latin typeface="+mn-lt"/>
                <a:cs typeface="Arial"/>
              </a:rPr>
              <a:t>Deductible</a:t>
            </a:r>
            <a:r>
              <a:rPr lang="en-US" sz="1200" b="0" i="0" u="none" strike="noStrike" baseline="0">
                <a:solidFill>
                  <a:srgbClr val="000000"/>
                </a:solidFill>
                <a:latin typeface="+mn-lt"/>
                <a:cs typeface="Arial"/>
              </a:rPr>
              <a:t> has been met, then you will share the cost of Prescription Drugs with the Plan through Coinsurance until the annual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Maximum is met, then the plan pays for covered drugs at 100% of the allowed charge. For Members on Plan using Specialty Medications, the PrudentRx program will allow them to receive their drugs at zero cost after meeting their deductible.</a:t>
            </a:r>
            <a:endParaRPr lang="en-US" sz="1200">
              <a:latin typeface="+mn-lt"/>
              <a:cs typeface="Arial"/>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endParaRPr lang="en-US"/>
          </a:p>
          <a:p>
            <a:endParaRPr lang="en-US"/>
          </a:p>
        </p:txBody>
      </p:sp>
      <p:sp>
        <p:nvSpPr>
          <p:cNvPr id="4" name="Slide Number Placeholder 3"/>
          <p:cNvSpPr>
            <a:spLocks noGrp="1"/>
          </p:cNvSpPr>
          <p:nvPr>
            <p:ph type="sldNum" sz="quarter" idx="10"/>
          </p:nvPr>
        </p:nvSpPr>
        <p:spPr/>
        <p:txBody>
          <a:bodyPr/>
          <a:lstStyle/>
          <a:p>
            <a:fld id="{E0419AF4-D8AF-4D95-8DFF-C5DCC6193273}" type="slidenum">
              <a:rPr lang="en-US" smtClean="0"/>
              <a:t>14</a:t>
            </a:fld>
            <a:endParaRPr lang="en-US"/>
          </a:p>
        </p:txBody>
      </p:sp>
    </p:spTree>
    <p:extLst>
      <p:ext uri="{BB962C8B-B14F-4D97-AF65-F5344CB8AC3E}">
        <p14:creationId xmlns:p14="http://schemas.microsoft.com/office/powerpoint/2010/main" val="75633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Telemedicine is a fast, easy way to see a doctor. You can visit with a live doctor anytime, anywhere using your computer, tablet or phone. All State Employee Health Plan medical plans cover telemedicine appointments. Telemedicine doctors can treat a variety of conditions, including cold, flu, fever, rash, sinus infection, pink eye, ear infection, behavioral health, and more.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Both medical vendors, Aetna and Blue Cross </a:t>
            </a:r>
            <a:r>
              <a:rPr lang="en-US" sz="1200" dirty="0">
                <a:latin typeface="+mn-lt"/>
              </a:rPr>
              <a:t>and Blue</a:t>
            </a:r>
            <a:r>
              <a:rPr lang="en-US" sz="1200" b="0" i="0" u="none" strike="noStrike" kern="1200" baseline="0" dirty="0">
                <a:solidFill>
                  <a:schemeClr val="tx1"/>
                </a:solidFill>
                <a:latin typeface="+mn-lt"/>
                <a:ea typeface="+mn-ea"/>
                <a:cs typeface="+mn-cs"/>
              </a:rPr>
              <a:t> Shield </a:t>
            </a:r>
            <a:r>
              <a:rPr lang="en-US" sz="1200" dirty="0">
                <a:latin typeface="+mn-lt"/>
              </a:rPr>
              <a:t>of Kansas provide</a:t>
            </a:r>
            <a:r>
              <a:rPr lang="en-US" sz="1200" b="0" i="0" u="none" strike="noStrike" kern="1200" baseline="0" dirty="0">
                <a:solidFill>
                  <a:schemeClr val="tx1"/>
                </a:solidFill>
                <a:latin typeface="+mn-lt"/>
                <a:ea typeface="+mn-ea"/>
                <a:cs typeface="+mn-cs"/>
              </a:rPr>
              <a:t> coverage for telehealth services provided by </a:t>
            </a:r>
            <a:r>
              <a:rPr lang="en-US" sz="1200" dirty="0">
                <a:latin typeface="+mn-lt"/>
              </a:rPr>
              <a:t>Network</a:t>
            </a:r>
            <a:r>
              <a:rPr lang="en-US" sz="1200" b="0" i="0" u="none" strike="noStrike" kern="1200" baseline="0" dirty="0">
                <a:solidFill>
                  <a:schemeClr val="tx1"/>
                </a:solidFill>
                <a:latin typeface="+mn-lt"/>
                <a:ea typeface="+mn-ea"/>
                <a:cs typeface="+mn-cs"/>
              </a:rPr>
              <a:t> providers under the regular provisions of each medical plan.</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Aetna also offers members a telehealth service through Teladoc, and Blue Cross and Blue Shield </a:t>
            </a:r>
            <a:r>
              <a:rPr lang="en-US" sz="1200" dirty="0">
                <a:latin typeface="+mn-lt"/>
              </a:rPr>
              <a:t>of Kansas offers </a:t>
            </a:r>
            <a:r>
              <a:rPr lang="en-US" sz="1200" b="0" i="0" u="none" strike="noStrike" kern="1200" baseline="0" dirty="0">
                <a:solidFill>
                  <a:schemeClr val="tx1"/>
                </a:solidFill>
                <a:latin typeface="+mn-lt"/>
                <a:ea typeface="+mn-ea"/>
                <a:cs typeface="+mn-cs"/>
              </a:rPr>
              <a:t>a telehealth service through Amwell.</a:t>
            </a:r>
            <a:r>
              <a:rPr lang="en-US" sz="1200" dirty="0">
                <a:latin typeface="+mn-lt"/>
              </a:rPr>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HealthQuest Health Center, our Employee Clinic, also offers telehealth services to all health plan members over the age of 2 </a:t>
            </a:r>
            <a:r>
              <a:rPr lang="en-US" sz="1200" b="0" i="0" dirty="0">
                <a:solidFill>
                  <a:srgbClr val="242424"/>
                </a:solidFill>
                <a:effectLst/>
                <a:latin typeface="+mn-lt"/>
              </a:rPr>
              <a:t>covered by SEHP medical insurance. </a:t>
            </a:r>
            <a:r>
              <a:rPr lang="en-US" sz="1200" b="1" dirty="0">
                <a:solidFill>
                  <a:srgbClr val="000000"/>
                </a:solidFill>
                <a:effectLst/>
                <a:latin typeface="+mn-lt"/>
                <a:ea typeface="Calibri" panose="020F0502020204030204" pitchFamily="34" charset="0"/>
              </a:rPr>
              <a:t>Marathon Health Anywhere </a:t>
            </a:r>
            <a:r>
              <a:rPr lang="en-US" sz="1200" dirty="0">
                <a:solidFill>
                  <a:srgbClr val="000000"/>
                </a:solidFill>
                <a:effectLst/>
                <a:latin typeface="+mn-lt"/>
                <a:ea typeface="Calibri" panose="020F0502020204030204" pitchFamily="34" charset="0"/>
              </a:rPr>
              <a:t>is a virtual care platform that provides access to a dedicated care team of primary care providers, behavior health specialists and health coaches. </a:t>
            </a:r>
            <a:endParaRPr lang="en-US" sz="1200" dirty="0">
              <a:effectLst/>
              <a:latin typeface="+mn-lt"/>
              <a:ea typeface="Calibri" panose="020F0502020204030204" pitchFamily="34" charset="0"/>
            </a:endParaRPr>
          </a:p>
          <a:p>
            <a:r>
              <a:rPr lang="en-US" sz="1200" dirty="0">
                <a:latin typeface="+mn-lt"/>
              </a:rPr>
              <a:t> </a:t>
            </a:r>
            <a:endParaRPr lang="en-US" sz="1200" dirty="0">
              <a:latin typeface="+mn-lt"/>
              <a:cs typeface="Calibri" panose="020F0502020204030204"/>
            </a:endParaRPr>
          </a:p>
          <a:p>
            <a:r>
              <a:rPr lang="en-US" sz="1200" b="0" i="0" u="none" strike="noStrike" kern="1200" baseline="0" dirty="0">
                <a:solidFill>
                  <a:schemeClr val="tx1"/>
                </a:solidFill>
                <a:latin typeface="+mn-lt"/>
                <a:ea typeface="+mn-ea"/>
                <a:cs typeface="+mn-cs"/>
              </a:rPr>
              <a:t>Telehealth doctors don’t replace your primary care physician, but this benefit offers a less expensive alternative to Urgent Care or ER visits., and more convenient accessibility.</a:t>
            </a:r>
            <a:r>
              <a:rPr lang="en-US" sz="1200" dirty="0">
                <a:latin typeface="+mn-lt"/>
              </a:rPr>
              <a:t> </a:t>
            </a:r>
            <a:endParaRPr lang="en-US" sz="1200" b="0" i="0" u="none" strike="noStrike" kern="1200" baseline="0" dirty="0">
              <a:solidFill>
                <a:schemeClr val="tx1"/>
              </a:solidFill>
              <a:latin typeface="+mn-lt"/>
              <a:cs typeface="Calibri"/>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15</a:t>
            </a:fld>
            <a:endParaRPr lang="en-US"/>
          </a:p>
        </p:txBody>
      </p:sp>
    </p:spTree>
    <p:extLst>
      <p:ext uri="{BB962C8B-B14F-4D97-AF65-F5344CB8AC3E}">
        <p14:creationId xmlns:p14="http://schemas.microsoft.com/office/powerpoint/2010/main" val="389154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types and providers of </a:t>
            </a:r>
            <a:r>
              <a:rPr lang="en-US"/>
              <a:t>services </a:t>
            </a:r>
            <a:r>
              <a:rPr lang="en-US" sz="1200" b="0" i="0" u="none" strike="noStrike" kern="1200" baseline="0">
                <a:solidFill>
                  <a:schemeClr val="tx1"/>
                </a:solidFill>
                <a:latin typeface="+mn-lt"/>
                <a:ea typeface="+mn-ea"/>
                <a:cs typeface="+mn-cs"/>
              </a:rPr>
              <a:t>may vary when using </a:t>
            </a:r>
            <a:r>
              <a:rPr lang="en-US"/>
              <a:t>telemedicine</a:t>
            </a:r>
            <a:r>
              <a:rPr lang="en-US" sz="1200" b="0" i="0" u="none" strike="noStrike" kern="1200" baseline="0">
                <a:solidFill>
                  <a:schemeClr val="tx1"/>
                </a:solidFill>
                <a:latin typeface="+mn-lt"/>
                <a:ea typeface="+mn-ea"/>
                <a:cs typeface="+mn-cs"/>
              </a:rPr>
              <a:t> and some costs may vary depending on the type of care being provided.</a:t>
            </a:r>
            <a:r>
              <a:rPr lang="en-US"/>
              <a:t> </a:t>
            </a:r>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Restrictions on </a:t>
            </a:r>
            <a:r>
              <a:rPr lang="en-US"/>
              <a:t>telemedicine </a:t>
            </a:r>
            <a:r>
              <a:rPr lang="en-US" sz="1200" b="0" i="0" u="none" strike="noStrike" kern="1200" baseline="0">
                <a:solidFill>
                  <a:schemeClr val="tx1"/>
                </a:solidFill>
                <a:latin typeface="+mn-lt"/>
                <a:ea typeface="+mn-ea"/>
                <a:cs typeface="+mn-cs"/>
              </a:rPr>
              <a:t>services are listed on the SEHP website., and your Deductible, Coinsurance, or a Copay may apply to a </a:t>
            </a:r>
            <a:r>
              <a:rPr lang="en-US"/>
              <a:t>telemedicine</a:t>
            </a:r>
            <a:r>
              <a:rPr lang="en-US" sz="1200" b="0" i="0" u="none" strike="noStrike" kern="1200" baseline="0">
                <a:solidFill>
                  <a:schemeClr val="tx1"/>
                </a:solidFill>
                <a:latin typeface="+mn-lt"/>
                <a:ea typeface="+mn-ea"/>
                <a:cs typeface="+mn-cs"/>
              </a:rPr>
              <a:t> visit.</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You may easily register for </a:t>
            </a:r>
            <a:r>
              <a:rPr lang="en-US"/>
              <a:t>telemedicine</a:t>
            </a:r>
            <a:r>
              <a:rPr lang="en-US" sz="1200" b="0" i="0" u="none" strike="noStrike" kern="1200" baseline="0">
                <a:solidFill>
                  <a:schemeClr val="tx1"/>
                </a:solidFill>
                <a:latin typeface="+mn-lt"/>
                <a:ea typeface="+mn-ea"/>
                <a:cs typeface="+mn-cs"/>
              </a:rPr>
              <a:t> services by simply visiting the medical vendor’s webpage on the SEHP website.   </a:t>
            </a:r>
          </a:p>
          <a:p>
            <a:endParaRPr lang="en-US" sz="1200" b="0" i="0" u="none" strike="noStrike" kern="1200" baseline="0">
              <a:solidFill>
                <a:schemeClr val="tx1"/>
              </a:solidFill>
              <a:latin typeface="+mn-lt"/>
              <a:ea typeface="+mn-ea"/>
              <a:cs typeface="Calibri"/>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16</a:t>
            </a:fld>
            <a:endParaRPr lang="en-US"/>
          </a:p>
        </p:txBody>
      </p:sp>
    </p:spTree>
    <p:extLst>
      <p:ext uri="{BB962C8B-B14F-4D97-AF65-F5344CB8AC3E}">
        <p14:creationId xmlns:p14="http://schemas.microsoft.com/office/powerpoint/2010/main" val="568932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cs typeface="Calibri"/>
              </a:rPr>
              <a:t>Your medical coverage automatically provides prescription drug coverage through CVS Caremark.  The cost is included in the health plan rates.  </a:t>
            </a:r>
          </a:p>
          <a:p>
            <a:endParaRPr lang="en-US">
              <a:cs typeface="Calibri"/>
            </a:endParaRPr>
          </a:p>
          <a:p>
            <a:r>
              <a:rPr lang="en-US">
                <a:cs typeface="Calibri"/>
              </a:rPr>
              <a:t>While the Preferred Drug List (PDL) is the same for all plans, the amount you pay varies depending on your selected plan.  Once you set up an account at Caremark.com, you can find the PDL from your personal portal, or you may access it on the SEHP website under Caremark.  You may also access the "Check Drug Cost" tool to determine if your prescription drug is covered and what it will cost under your plan. </a:t>
            </a:r>
          </a:p>
          <a:p>
            <a:endParaRPr lang="en-US">
              <a:cs typeface="Calibri"/>
            </a:endParaRPr>
          </a:p>
          <a:p>
            <a:r>
              <a:rPr lang="en-US">
                <a:cs typeface="Calibri"/>
              </a:rPr>
              <a:t>As we reviewed earlier, the amounts you pay for your prescriptions accumulate toward your combined OOP Maximum for Medical and Rx coverage. </a:t>
            </a:r>
          </a:p>
          <a:p>
            <a:endParaRPr lang="en-US">
              <a:cs typeface="Calibri"/>
            </a:endParaRPr>
          </a:p>
          <a:p>
            <a:r>
              <a:rPr lang="en-US"/>
              <a:t>Regardless of which plan you choose; your prescription costs will be lower if you use generic or preferred brand name drugs</a:t>
            </a:r>
            <a:r>
              <a:rPr lang="en-US">
                <a:cs typeface="Calibri"/>
              </a:rPr>
              <a:t> </a:t>
            </a:r>
          </a:p>
          <a:p>
            <a:endParaRPr lang="en-US" b="1">
              <a:cs typeface="Calibri"/>
            </a:endParaRPr>
          </a:p>
          <a:p>
            <a:r>
              <a:rPr lang="en-US" b="1">
                <a:cs typeface="Calibri"/>
              </a:rPr>
              <a:t>Home delivery</a:t>
            </a:r>
            <a:r>
              <a:rPr lang="en-US">
                <a:cs typeface="Calibri"/>
              </a:rPr>
              <a:t> is available through CVS Caremark.  </a:t>
            </a:r>
            <a:endParaRPr lang="en-US"/>
          </a:p>
          <a:p>
            <a:endParaRPr lang="en-US"/>
          </a:p>
          <a:p>
            <a:r>
              <a:rPr lang="en-US" b="1"/>
              <a:t>Specialty and biotech drugs </a:t>
            </a:r>
            <a:r>
              <a:rPr lang="en-US"/>
              <a:t>are available exclusively through the CVS Caremark Specialty Pharmacy. </a:t>
            </a:r>
            <a:r>
              <a:rPr lang="en-US">
                <a:cs typeface="Calibri"/>
              </a:rPr>
              <a:t>You may contact Caremark Connect to arrange for specialty medications.  </a:t>
            </a:r>
          </a:p>
          <a:p>
            <a:endParaRPr lang="en-US">
              <a:cs typeface="Calibri"/>
            </a:endParaRPr>
          </a:p>
          <a:p>
            <a:r>
              <a:rPr lang="en-US">
                <a:cs typeface="Calibri"/>
              </a:rPr>
              <a:t>Please visit the SEHP website for additional information about the prescription drug benefits.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17</a:t>
            </a:fld>
            <a:endParaRPr lang="en-US"/>
          </a:p>
        </p:txBody>
      </p:sp>
    </p:spTree>
    <p:extLst>
      <p:ext uri="{BB962C8B-B14F-4D97-AF65-F5344CB8AC3E}">
        <p14:creationId xmlns:p14="http://schemas.microsoft.com/office/powerpoint/2010/main" val="294892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spcBef>
                <a:spcPts val="0"/>
              </a:spcBef>
              <a:spcAft>
                <a:spcPts val="0"/>
              </a:spcAft>
            </a:pPr>
            <a:r>
              <a:rPr lang="en-US" sz="1100" b="1" dirty="0">
                <a:latin typeface="+mn-lt"/>
              </a:rPr>
              <a:t>Introducing the PrudentRx Solution for Members using Specialty Medications</a:t>
            </a:r>
          </a:p>
          <a:p>
            <a:pPr marL="0" marR="0">
              <a:spcBef>
                <a:spcPts val="0"/>
              </a:spcBef>
              <a:spcAft>
                <a:spcPts val="0"/>
              </a:spcAft>
            </a:pPr>
            <a:endParaRPr lang="en-US" sz="1100" b="1" dirty="0">
              <a:latin typeface="+mn-lt"/>
            </a:endParaRPr>
          </a:p>
          <a:p>
            <a:pPr marL="0" marR="0">
              <a:spcBef>
                <a:spcPts val="0"/>
              </a:spcBef>
              <a:spcAft>
                <a:spcPts val="0"/>
              </a:spcAft>
            </a:pPr>
            <a:r>
              <a:rPr lang="en-US" sz="1100" b="1" dirty="0">
                <a:latin typeface="+mn-lt"/>
                <a:cs typeface="Arial" panose="020B0604020202020204" pitchFamily="34" charset="0"/>
              </a:rPr>
              <a:t>Here’s what’s new</a:t>
            </a:r>
          </a:p>
          <a:p>
            <a:pPr marL="0" marR="0">
              <a:spcBef>
                <a:spcPts val="0"/>
              </a:spcBef>
              <a:spcAft>
                <a:spcPts val="0"/>
              </a:spcAft>
            </a:pPr>
            <a:r>
              <a:rPr lang="en-US" sz="1100" dirty="0">
                <a:latin typeface="+mn-lt"/>
                <a:cs typeface="Arial" panose="020B0604020202020204" pitchFamily="34" charset="0"/>
              </a:rPr>
              <a:t>CVS Caremark has collaborated with PrudentRx exclusively for a program that may help save you money when you fill eligible specialty medications. </a:t>
            </a:r>
          </a:p>
          <a:p>
            <a:pPr marL="0" marR="0">
              <a:spcBef>
                <a:spcPts val="0"/>
              </a:spcBef>
              <a:spcAft>
                <a:spcPts val="0"/>
              </a:spcAft>
            </a:pPr>
            <a:endParaRPr lang="en-US" sz="1100" dirty="0">
              <a:latin typeface="+mn-lt"/>
            </a:endParaRPr>
          </a:p>
          <a:p>
            <a:pPr marL="0" marR="0">
              <a:spcBef>
                <a:spcPts val="0"/>
              </a:spcBef>
              <a:spcAft>
                <a:spcPts val="0"/>
              </a:spcAft>
            </a:pPr>
            <a:r>
              <a:rPr lang="en-US" sz="1100" b="1" dirty="0">
                <a:effectLst/>
                <a:latin typeface="+mn-lt"/>
                <a:ea typeface="Calibri" panose="020F0502020204030204" pitchFamily="34" charset="0"/>
                <a:cs typeface="Arial" panose="020B0604020202020204" pitchFamily="34" charset="0"/>
              </a:rPr>
              <a:t>The PrudentRx Solution Program is effective January 1, 2024</a:t>
            </a:r>
          </a:p>
          <a:p>
            <a:pPr marR="0">
              <a:spcBef>
                <a:spcPts val="0"/>
              </a:spcBef>
              <a:spcAft>
                <a:spcPts val="0"/>
              </a:spcAft>
            </a:pPr>
            <a:r>
              <a:rPr lang="en-US" sz="1100" dirty="0">
                <a:effectLst/>
                <a:latin typeface="+mn-lt"/>
                <a:ea typeface="Calibri" panose="020F0502020204030204" pitchFamily="34" charset="0"/>
                <a:cs typeface="Arial" panose="020B0604020202020204" pitchFamily="34" charset="0"/>
              </a:rPr>
              <a:t>This program is a new savings opportunity when using specialty medications through CVS/Caremark. PrudentRx allows Members to see immediate saving on their Specialty Medications. </a:t>
            </a:r>
          </a:p>
          <a:p>
            <a:pPr marR="0">
              <a:spcBef>
                <a:spcPts val="0"/>
              </a:spcBef>
              <a:spcAft>
                <a:spcPts val="0"/>
              </a:spcAft>
            </a:pPr>
            <a:endParaRPr lang="en-US" sz="1100" dirty="0">
              <a:latin typeface="+mn-lt"/>
              <a:cs typeface="Arial" panose="020B0604020202020204" pitchFamily="34" charset="0"/>
            </a:endParaRPr>
          </a:p>
          <a:p>
            <a:pPr marR="0">
              <a:lnSpc>
                <a:spcPct val="107000"/>
              </a:lnSpc>
              <a:spcBef>
                <a:spcPts val="0"/>
              </a:spcBef>
              <a:spcAft>
                <a:spcPts val="800"/>
              </a:spcAft>
            </a:pPr>
            <a:r>
              <a:rPr lang="en-US" sz="1100" kern="100" dirty="0">
                <a:effectLst/>
                <a:latin typeface="+mn-lt"/>
                <a:ea typeface="Calibri" panose="020F0502020204030204" pitchFamily="34" charset="0"/>
                <a:cs typeface="Arial" panose="020B0604020202020204" pitchFamily="34" charset="0"/>
              </a:rPr>
              <a:t>Caremark Specialty Pharmacy partners with PrudentRx to enroll members in available manufacturer copay assistance programs. </a:t>
            </a:r>
          </a:p>
          <a:p>
            <a:pPr marL="800100" lvl="1" indent="-342900">
              <a:lnSpc>
                <a:spcPct val="107000"/>
              </a:lnSpc>
              <a:buFont typeface="Arial" panose="020B0604020202020204" pitchFamily="34" charset="0"/>
              <a:buChar char="•"/>
            </a:pPr>
            <a:r>
              <a:rPr lang="en-US" sz="1100" b="1" kern="100" dirty="0">
                <a:effectLst/>
                <a:latin typeface="+mn-lt"/>
                <a:ea typeface="Calibri" panose="020F0502020204030204" pitchFamily="34" charset="0"/>
                <a:cs typeface="Arial" panose="020B0604020202020204" pitchFamily="34" charset="0"/>
              </a:rPr>
              <a:t>Plan A</a:t>
            </a:r>
            <a:r>
              <a:rPr lang="en-US" sz="1100" kern="100" dirty="0">
                <a:effectLst/>
                <a:latin typeface="+mn-lt"/>
                <a:ea typeface="Calibri" panose="020F0502020204030204" pitchFamily="34" charset="0"/>
                <a:cs typeface="Arial" panose="020B0604020202020204" pitchFamily="34" charset="0"/>
              </a:rPr>
              <a:t> members will benefit by receiving their specialty medications at zero cost, since the copay assistance will apply. </a:t>
            </a:r>
          </a:p>
          <a:p>
            <a:pPr marL="800100" lvl="1" indent="-342900">
              <a:lnSpc>
                <a:spcPct val="107000"/>
              </a:lnSpc>
              <a:spcAft>
                <a:spcPts val="800"/>
              </a:spcAft>
              <a:buFont typeface="Arial" panose="020B0604020202020204" pitchFamily="34" charset="0"/>
              <a:buChar char="•"/>
            </a:pPr>
            <a:r>
              <a:rPr lang="en-US" sz="1100" b="1" kern="100" dirty="0">
                <a:effectLst/>
                <a:latin typeface="+mn-lt"/>
                <a:ea typeface="Calibri" panose="020F0502020204030204" pitchFamily="34" charset="0"/>
                <a:cs typeface="Arial" panose="020B0604020202020204" pitchFamily="34" charset="0"/>
              </a:rPr>
              <a:t>Plans C, J and N</a:t>
            </a:r>
            <a:r>
              <a:rPr lang="en-US" sz="1100" kern="100" dirty="0">
                <a:effectLst/>
                <a:latin typeface="+mn-lt"/>
                <a:ea typeface="Calibri" panose="020F0502020204030204" pitchFamily="34" charset="0"/>
                <a:cs typeface="Arial" panose="020B0604020202020204" pitchFamily="34" charset="0"/>
              </a:rPr>
              <a:t> members will benefit by receiving their specialty medications at zero cost after they meet their deductible. </a:t>
            </a:r>
          </a:p>
          <a:p>
            <a:pPr marL="457200" lvl="1" indent="0">
              <a:lnSpc>
                <a:spcPct val="107000"/>
              </a:lnSpc>
              <a:spcAft>
                <a:spcPts val="800"/>
              </a:spcAft>
              <a:buFont typeface="Arial" panose="020B0604020202020204" pitchFamily="34" charset="0"/>
              <a:buNone/>
            </a:pPr>
            <a:endParaRPr lang="en-US" sz="1100" kern="100" dirty="0">
              <a:effectLst/>
              <a:latin typeface="+mn-lt"/>
              <a:ea typeface="Calibri" panose="020F0502020204030204" pitchFamily="34" charset="0"/>
              <a:cs typeface="Arial" panose="020B0604020202020204" pitchFamily="34" charset="0"/>
            </a:endParaRPr>
          </a:p>
          <a:p>
            <a:pPr>
              <a:lnSpc>
                <a:spcPct val="107000"/>
              </a:lnSpc>
              <a:spcAft>
                <a:spcPts val="800"/>
              </a:spcAft>
            </a:pPr>
            <a:r>
              <a:rPr lang="en-US" sz="1100" b="1" kern="100" dirty="0">
                <a:effectLst/>
                <a:latin typeface="+mn-lt"/>
                <a:ea typeface="Calibri" panose="020F0502020204030204" pitchFamily="34" charset="0"/>
                <a:cs typeface="Arial" panose="020B0604020202020204" pitchFamily="34" charset="0"/>
              </a:rPr>
              <a:t>PrudentRx is a voluntary program</a:t>
            </a:r>
          </a:p>
          <a:p>
            <a:pPr>
              <a:lnSpc>
                <a:spcPct val="107000"/>
              </a:lnSpc>
              <a:spcAft>
                <a:spcPts val="800"/>
              </a:spcAft>
            </a:pPr>
            <a:r>
              <a:rPr lang="en-US" sz="1100" dirty="0">
                <a:latin typeface="+mn-lt"/>
                <a:cs typeface="Arial" panose="020B0604020202020204" pitchFamily="34" charset="0"/>
              </a:rPr>
              <a:t>You can choose to opt-out at any time.  </a:t>
            </a:r>
            <a:r>
              <a:rPr lang="en-US" sz="1100" kern="100" dirty="0">
                <a:effectLst/>
                <a:latin typeface="+mn-lt"/>
                <a:ea typeface="Calibri" panose="020F0502020204030204" pitchFamily="34" charset="0"/>
                <a:cs typeface="Arial" panose="020B0604020202020204" pitchFamily="34" charset="0"/>
              </a:rPr>
              <a:t>However, if you are taking a specialty medication and choose not to participate in the PrudentRx program, the 30% coinsurance will apply for the member share</a:t>
            </a:r>
          </a:p>
          <a:p>
            <a:pPr marL="0" marR="0">
              <a:lnSpc>
                <a:spcPct val="107000"/>
              </a:lnSpc>
              <a:spcBef>
                <a:spcPts val="0"/>
              </a:spcBef>
              <a:spcAft>
                <a:spcPts val="800"/>
              </a:spcAft>
            </a:pPr>
            <a:endParaRPr lang="en-US" sz="1100" b="1" dirty="0">
              <a:latin typeface="+mn-lt"/>
              <a:cs typeface="Arial" panose="020B0604020202020204" pitchFamily="34" charset="0"/>
            </a:endParaRPr>
          </a:p>
          <a:p>
            <a:pPr marL="0" marR="0">
              <a:lnSpc>
                <a:spcPct val="107000"/>
              </a:lnSpc>
              <a:spcBef>
                <a:spcPts val="0"/>
              </a:spcBef>
              <a:spcAft>
                <a:spcPts val="800"/>
              </a:spcAft>
            </a:pPr>
            <a:r>
              <a:rPr lang="en-US" sz="1100" b="1" dirty="0">
                <a:latin typeface="+mn-lt"/>
                <a:cs typeface="Arial" panose="020B0604020202020204" pitchFamily="34" charset="0"/>
              </a:rPr>
              <a:t>How to get started </a:t>
            </a:r>
          </a:p>
          <a:p>
            <a:pPr>
              <a:lnSpc>
                <a:spcPct val="107000"/>
              </a:lnSpc>
              <a:spcAft>
                <a:spcPts val="800"/>
              </a:spcAft>
            </a:pPr>
            <a:r>
              <a:rPr lang="en-US" sz="1100" dirty="0">
                <a:latin typeface="+mn-lt"/>
                <a:cs typeface="Arial" panose="020B0604020202020204" pitchFamily="34" charset="0"/>
              </a:rPr>
              <a:t>Your enrollment in the program will begin automatically, but additional steps may be needed. </a:t>
            </a:r>
            <a:r>
              <a:rPr lang="en-US" sz="1100" kern="100" dirty="0">
                <a:effectLst/>
                <a:latin typeface="+mn-lt"/>
                <a:ea typeface="Calibri" panose="020F0502020204030204" pitchFamily="34" charset="0"/>
                <a:cs typeface="Arial" panose="020B0604020202020204" pitchFamily="34" charset="0"/>
              </a:rPr>
              <a:t>A PrudentRx trained member advocate will assist you in completing the enrollment and getting started in the program. You will receive a welcome letter from PrudentRx which provides information about the PrudentRx Solutions as it pertains to your medication. </a:t>
            </a:r>
          </a:p>
          <a:p>
            <a:pPr>
              <a:lnSpc>
                <a:spcPct val="107000"/>
              </a:lnSpc>
              <a:spcAft>
                <a:spcPts val="800"/>
              </a:spcAft>
            </a:pPr>
            <a:endParaRPr lang="en-US" sz="1100" kern="1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kern="100" dirty="0">
                <a:latin typeface="+mn-lt"/>
                <a:ea typeface="Calibri" panose="020F0502020204030204" pitchFamily="34" charset="0"/>
                <a:cs typeface="Arial" panose="020B0604020202020204" pitchFamily="34" charset="0"/>
              </a:rPr>
              <a:t>Questions: </a:t>
            </a:r>
            <a:r>
              <a:rPr lang="en-US" sz="1100" kern="100" dirty="0">
                <a:effectLst/>
                <a:latin typeface="+mn-lt"/>
                <a:ea typeface="Calibri" panose="020F0502020204030204" pitchFamily="34" charset="0"/>
                <a:cs typeface="Arial" panose="020B0604020202020204" pitchFamily="34" charset="0"/>
              </a:rPr>
              <a:t>For any questions or additional information about the new program contact PrudentRx </a:t>
            </a:r>
            <a:r>
              <a:rPr lang="en-US" sz="1100" kern="100" dirty="0">
                <a:latin typeface="+mn-lt"/>
                <a:ea typeface="Calibri" panose="020F0502020204030204" pitchFamily="34" charset="0"/>
                <a:cs typeface="Arial" panose="020B0604020202020204" pitchFamily="34" charset="0"/>
              </a:rPr>
              <a:t>at </a:t>
            </a:r>
            <a:r>
              <a:rPr lang="en-US" sz="1100" kern="100" dirty="0">
                <a:effectLst/>
                <a:latin typeface="+mn-lt"/>
                <a:ea typeface="Calibri" panose="020F0502020204030204" pitchFamily="34" charset="0"/>
                <a:cs typeface="Arial" panose="020B0604020202020204" pitchFamily="34" charset="0"/>
              </a:rPr>
              <a:t>1-800-578-4403. </a:t>
            </a:r>
          </a:p>
        </p:txBody>
      </p:sp>
      <p:sp>
        <p:nvSpPr>
          <p:cNvPr id="4" name="Slide Number Placeholder 3"/>
          <p:cNvSpPr>
            <a:spLocks noGrp="1"/>
          </p:cNvSpPr>
          <p:nvPr>
            <p:ph type="sldNum" sz="quarter" idx="10"/>
          </p:nvPr>
        </p:nvSpPr>
        <p:spPr/>
        <p:txBody>
          <a:bodyPr/>
          <a:lstStyle/>
          <a:p>
            <a:fld id="{E0419AF4-D8AF-4D95-8DFF-C5DCC6193273}" type="slidenum">
              <a:rPr lang="en-US" smtClean="0"/>
              <a:t>18</a:t>
            </a:fld>
            <a:endParaRPr lang="en-US"/>
          </a:p>
        </p:txBody>
      </p:sp>
    </p:spTree>
    <p:extLst>
      <p:ext uri="{BB962C8B-B14F-4D97-AF65-F5344CB8AC3E}">
        <p14:creationId xmlns:p14="http://schemas.microsoft.com/office/powerpoint/2010/main" val="13864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valuable prescription benefit for SEHP members is the transparency tool offered through Rx Savings Solutions.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confidential, easy-to-use tool helps you find opportunities to save money on your prescription medications.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Once you register, Rx Savings Solutions will automatically review each prescription and notify you if there is a possible savings opportunity.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will reach out to you by email, text or phone to alert you of a savings opportunity. If there is an opportunity for you, Rx Savings will handle everything with your doctor and your pharmacy for you.</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may log onto their site to learn more or call to speak to a pharmacist or pharmacy technician about your options.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Rx Savings Solutions can even contact your prescriber on your behalf to request a change to a lower cost medication.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Rx Savings Solutions can provide you with important information which could save you money on your drug costs.</a:t>
            </a:r>
          </a:p>
        </p:txBody>
      </p:sp>
      <p:sp>
        <p:nvSpPr>
          <p:cNvPr id="4" name="Slide Number Placeholder 3"/>
          <p:cNvSpPr>
            <a:spLocks noGrp="1"/>
          </p:cNvSpPr>
          <p:nvPr>
            <p:ph type="sldNum" sz="quarter" idx="10"/>
          </p:nvPr>
        </p:nvSpPr>
        <p:spPr/>
        <p:txBody>
          <a:bodyPr/>
          <a:lstStyle/>
          <a:p>
            <a:fld id="{E0419AF4-D8AF-4D95-8DFF-C5DCC6193273}" type="slidenum">
              <a:rPr lang="en-US" smtClean="0"/>
              <a:t>19</a:t>
            </a:fld>
            <a:endParaRPr lang="en-US"/>
          </a:p>
        </p:txBody>
      </p:sp>
    </p:spTree>
    <p:extLst>
      <p:ext uri="{BB962C8B-B14F-4D97-AF65-F5344CB8AC3E}">
        <p14:creationId xmlns:p14="http://schemas.microsoft.com/office/powerpoint/2010/main" val="393909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provided today is a general overview of the various features of your benefits.  It is not intended to cover every specific benefit or exclusion. </a:t>
            </a:r>
            <a:r>
              <a:rPr lang="en-US" baseline="0" dirty="0"/>
              <a:t>More information about your beneﬁts package and links to forms you may need are posted on the State Employee Health Plan (SEHP) website at: </a:t>
            </a:r>
            <a:r>
              <a:rPr lang="en-US" sz="1200" b="0" i="0" u="sng" strike="noStrike" kern="1200" dirty="0">
                <a:solidFill>
                  <a:schemeClr val="tx1"/>
                </a:solidFill>
                <a:effectLst/>
                <a:latin typeface="+mn-lt"/>
                <a:ea typeface="+mn-ea"/>
                <a:cs typeface="+mn-cs"/>
                <a:hlinkClick r:id="rId3"/>
              </a:rPr>
              <a:t>https://healthbenefitsprogram.ks.gov</a:t>
            </a:r>
            <a:r>
              <a:rPr lang="en-US" sz="1200" b="0" i="0" u="sng"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Also, an electronic version of the 2024 Enrollment Guide booklet and additional 2024 enrollment resources are available on the SEHP website.</a:t>
            </a:r>
            <a:endParaRPr lang="en-US" baseline="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Look for Scopes throughout this Presentation and in the e-version of the Enrollment Guide. Scopes is also available to help you with your questions in the Membership Administration Portal, also known as MAP.  Scopes will point out helpful tips along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During this presentation, we will cover:</a:t>
            </a:r>
          </a:p>
          <a:p>
            <a:r>
              <a:rPr lang="en-US" dirty="0"/>
              <a:t>Your available benefit choices.</a:t>
            </a:r>
          </a:p>
          <a:p>
            <a:r>
              <a:rPr lang="en-US" dirty="0"/>
              <a:t>The Enrollment Process.</a:t>
            </a:r>
          </a:p>
          <a:p>
            <a:r>
              <a:rPr lang="en-US" dirty="0"/>
              <a:t>And available educational and decision-making tools to help you make the best benefit selections for you and your family!  </a:t>
            </a:r>
          </a:p>
          <a:p>
            <a:r>
              <a:rPr lang="en-US" dirty="0"/>
              <a:t>In addition, we will provide you with important resources and contact information should you have more questions or need additional information.</a:t>
            </a:r>
          </a:p>
          <a:p>
            <a:endParaRPr lang="en-US" dirty="0"/>
          </a:p>
          <a:p>
            <a:r>
              <a:rPr lang="en-US" dirty="0"/>
              <a:t>Now, let’s see what’s new for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0419AF4-D8AF-4D95-8DFF-C5DCC6193273}" type="slidenum">
              <a:rPr lang="en-US" smtClean="0"/>
              <a:t>2</a:t>
            </a:fld>
            <a:endParaRPr lang="en-US"/>
          </a:p>
        </p:txBody>
      </p:sp>
    </p:spTree>
    <p:extLst>
      <p:ext uri="{BB962C8B-B14F-4D97-AF65-F5344CB8AC3E}">
        <p14:creationId xmlns:p14="http://schemas.microsoft.com/office/powerpoint/2010/main" val="333117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medical plans include Preferred Lab Benefits through </a:t>
            </a:r>
            <a:r>
              <a:rPr lang="en-US" baseline="0" dirty="0" err="1"/>
              <a:t>QuestSelect</a:t>
            </a:r>
            <a:r>
              <a:rPr lang="en-US" baseline="0" dirty="0"/>
              <a:t>, Stormont Vail Health and The University of Kansas Health System.  This benefit provides you significant discounts towards many covered lab services and saves you money on out-of-pocket expenses. </a:t>
            </a:r>
            <a:r>
              <a:rPr lang="en-US" b="0" i="0" dirty="0">
                <a:solidFill>
                  <a:srgbClr val="242424"/>
                </a:solidFill>
                <a:effectLst/>
                <a:latin typeface="Arial" panose="020B0604020202020204" pitchFamily="34" charset="0"/>
              </a:rPr>
              <a:t>The Preferred Lab Benefit is completely voluntary. If you and your healthcare provider choose to use a lab other than one of the Preferred Lab Vendors, you still have lab coverage through your medical plan. By selecting to use one of the preferred labs vendors, members will receive a discount.</a:t>
            </a:r>
          </a:p>
          <a:p>
            <a:endParaRPr lang="en-US" baseline="0" dirty="0"/>
          </a:p>
          <a:p>
            <a:r>
              <a:rPr lang="en-US" baseline="0" dirty="0"/>
              <a:t>Members on Plan A who use one of these preferred lab vendors will receive 100% benefits on many of the most common diagnostic lab services without having to meet a deductible or coinsurance requirement.</a:t>
            </a:r>
          </a:p>
          <a:p>
            <a:endParaRPr lang="en-US" baseline="0" dirty="0"/>
          </a:p>
          <a:p>
            <a:r>
              <a:rPr lang="en-US" baseline="0" dirty="0"/>
              <a:t>Members on Plans C, J and N will receive discounted fees for covered lab services until their annual medical deductible is met, then they will receive covered diagnostic lab services covered at 100% without having to meet coinsurance requirements.</a:t>
            </a:r>
            <a:endParaRPr lang="en-US" dirty="0"/>
          </a:p>
          <a:p>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20</a:t>
            </a:fld>
            <a:endParaRPr lang="en-US"/>
          </a:p>
        </p:txBody>
      </p:sp>
    </p:spTree>
    <p:extLst>
      <p:ext uri="{BB962C8B-B14F-4D97-AF65-F5344CB8AC3E}">
        <p14:creationId xmlns:p14="http://schemas.microsoft.com/office/powerpoint/2010/main" val="215134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0" u="none" dirty="0">
                <a:latin typeface="+mn-lt"/>
              </a:rPr>
              <a:t>If you select Plans C, J, or N, you will have either a Health Reimbursement Account HRA or a Health Savings Account HSA through MetLife. </a:t>
            </a:r>
          </a:p>
          <a:p>
            <a:endParaRPr lang="en-US" sz="1200" b="0" i="0" dirty="0">
              <a:solidFill>
                <a:srgbClr val="000000"/>
              </a:solidFill>
              <a:effectLst/>
              <a:latin typeface="+mn-lt"/>
            </a:endParaRPr>
          </a:p>
          <a:p>
            <a:r>
              <a:rPr lang="en-US" sz="1200" b="0" i="0" dirty="0">
                <a:solidFill>
                  <a:srgbClr val="000000"/>
                </a:solidFill>
                <a:effectLst/>
                <a:latin typeface="+mn-lt"/>
              </a:rPr>
              <a:t>Now, let’s look at each option in more detail.</a:t>
            </a:r>
          </a:p>
          <a:p>
            <a:pPr marL="285750" indent="-285750">
              <a:buFont typeface="Arial" panose="020B0604020202020204" pitchFamily="34" charset="0"/>
              <a:buChar char="•"/>
            </a:pPr>
            <a:endParaRPr lang="en-US"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n-lt"/>
              <a:ea typeface="Calibri" panose="020F0502020204030204" pitchFamily="34" charset="0"/>
              <a:cs typeface="Times New Roman" panose="02020603050405020304" pitchFamily="18" charset="0"/>
            </a:endParaRPr>
          </a:p>
          <a:p>
            <a:endParaRPr lang="en-US" b="1" i="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21</a:t>
            </a:fld>
            <a:endParaRPr lang="en-US"/>
          </a:p>
        </p:txBody>
      </p:sp>
    </p:spTree>
    <p:extLst>
      <p:ext uri="{BB962C8B-B14F-4D97-AF65-F5344CB8AC3E}">
        <p14:creationId xmlns:p14="http://schemas.microsoft.com/office/powerpoint/2010/main" val="525238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42424"/>
                </a:solidFill>
                <a:effectLst/>
                <a:latin typeface="Arial" panose="020B0604020202020204" pitchFamily="34" charset="0"/>
              </a:rPr>
              <a:t>A Health Reimbursement Account (HRA) is a tax-advantaged savings account available to you if you enroll in Plans C, J, or 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a Health Reimbursement Account, the State Employee Health Plan contributes money into your account on your behalf, which you may use to pay for unreimbursed medical, dental and vision expenses, per IRS guidelines.</a:t>
            </a:r>
          </a:p>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US" dirty="0"/>
              <a:t>HRAs are funded only by employer contributions,</a:t>
            </a:r>
            <a:r>
              <a:rPr lang="en-US" baseline="0" dirty="0"/>
              <a:t> so you do</a:t>
            </a:r>
            <a:r>
              <a:rPr lang="en-US" dirty="0"/>
              <a:t> not contribute to them. For your contributions,</a:t>
            </a:r>
            <a:r>
              <a:rPr lang="en-US" baseline="0" dirty="0"/>
              <a:t> you may </a:t>
            </a:r>
            <a:r>
              <a:rPr lang="en-US" dirty="0"/>
              <a:t>use the Flexible</a:t>
            </a:r>
            <a:r>
              <a:rPr lang="en-US" baseline="0" dirty="0"/>
              <a:t> </a:t>
            </a:r>
            <a:r>
              <a:rPr lang="en-US" dirty="0"/>
              <a:t>Spending Accounts.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Employer contributions to an HRA are made quarterly for Active State Employees, and monthly for Non</a:t>
            </a:r>
            <a:r>
              <a:rPr lang="en-US" baseline="0" dirty="0"/>
              <a:t>-</a:t>
            </a:r>
            <a:r>
              <a:rPr lang="en-US" dirty="0"/>
              <a:t>State Employer Groups.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new</a:t>
            </a:r>
            <a:r>
              <a:rPr lang="en-US" baseline="0" dirty="0"/>
              <a:t> enrollees, HRA contributions will begin the quarter after your enrollment.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HRA funds must be used each year, as any remaining balance in your HRA does not roll over to the next year. You have 60 days after the end of the year to file for reimbursement for any claims incurred during that year.</a:t>
            </a:r>
          </a:p>
        </p:txBody>
      </p:sp>
      <p:sp>
        <p:nvSpPr>
          <p:cNvPr id="4" name="Slide Number Placeholder 3"/>
          <p:cNvSpPr>
            <a:spLocks noGrp="1"/>
          </p:cNvSpPr>
          <p:nvPr>
            <p:ph type="sldNum" sz="quarter" idx="10"/>
          </p:nvPr>
        </p:nvSpPr>
        <p:spPr/>
        <p:txBody>
          <a:bodyPr/>
          <a:lstStyle/>
          <a:p>
            <a:fld id="{E0419AF4-D8AF-4D95-8DFF-C5DCC6193273}" type="slidenum">
              <a:rPr lang="en-US" smtClean="0"/>
              <a:t>22</a:t>
            </a:fld>
            <a:endParaRPr lang="en-US"/>
          </a:p>
        </p:txBody>
      </p:sp>
    </p:spTree>
    <p:extLst>
      <p:ext uri="{BB962C8B-B14F-4D97-AF65-F5344CB8AC3E}">
        <p14:creationId xmlns:p14="http://schemas.microsoft.com/office/powerpoint/2010/main" val="3867325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 HRA, your employer contributions for each plan are as illustrated here: </a:t>
            </a:r>
          </a:p>
          <a:p>
            <a:endParaRPr lang="en-US" baseline="0" dirty="0"/>
          </a:p>
          <a:p>
            <a:r>
              <a:rPr lang="en-US" baseline="0" dirty="0"/>
              <a:t>In addition, Employees have the opportunity to earn additional contributions through participation in the HealthQuest wellness program. </a:t>
            </a:r>
          </a:p>
          <a:p>
            <a:endParaRPr lang="en-US" baseline="0" dirty="0"/>
          </a:p>
          <a:p>
            <a:r>
              <a:rPr lang="en-US" baseline="0" dirty="0"/>
              <a:t>To receive HealthQuest rewards dollars, you must have an active paycheck. </a:t>
            </a:r>
          </a:p>
          <a:p>
            <a:endParaRPr lang="en-US" baseline="0" dirty="0"/>
          </a:p>
          <a:p>
            <a:r>
              <a:rPr lang="en-US" baseline="0" dirty="0"/>
              <a:t>Your HRA will terminate if your health plan enrollment ends and an HRA does not have a rollover provision.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full details and information on your HRA, and the eligible expenses for reimbursement, visit the SEHP website. </a:t>
            </a: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23</a:t>
            </a:fld>
            <a:endParaRPr lang="en-US"/>
          </a:p>
        </p:txBody>
      </p:sp>
    </p:spTree>
    <p:extLst>
      <p:ext uri="{BB962C8B-B14F-4D97-AF65-F5344CB8AC3E}">
        <p14:creationId xmlns:p14="http://schemas.microsoft.com/office/powerpoint/2010/main" val="1329567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 health savings account (HSA) through MetLife is available to you if you are enrolled in Plans C or N. </a:t>
            </a:r>
          </a:p>
          <a:p>
            <a:endParaRPr lang="en-US" dirty="0">
              <a:latin typeface="+mn-lt"/>
            </a:endParaRPr>
          </a:p>
          <a:p>
            <a:r>
              <a:rPr lang="en-US" dirty="0">
                <a:latin typeface="+mn-lt"/>
              </a:rPr>
              <a:t>An HSA is a tax-advantaged account designed for a person with a high deductible health plan (HDHP), and includes contributions from your employer and from you, the employee.</a:t>
            </a:r>
          </a:p>
          <a:p>
            <a:endParaRPr lang="en-US" dirty="0">
              <a:latin typeface="+mn-lt"/>
            </a:endParaRPr>
          </a:p>
          <a:p>
            <a:r>
              <a:rPr lang="en-US" dirty="0">
                <a:latin typeface="+mn-lt"/>
              </a:rPr>
              <a:t> </a:t>
            </a:r>
            <a:r>
              <a:rPr lang="en-US" sz="1200" dirty="0">
                <a:latin typeface="+mn-lt"/>
                <a:cs typeface="Arial" panose="020B0604020202020204" pitchFamily="34" charset="0"/>
              </a:rPr>
              <a:t>Per IRS policy, to qualify for an HSA, you must meet all of the following stipulations:</a:t>
            </a:r>
          </a:p>
          <a:p>
            <a:pPr marL="285750" indent="-285750">
              <a:buFont typeface="Arial" panose="020B0604020202020204" pitchFamily="34" charset="0"/>
              <a:buChar char="•"/>
            </a:pPr>
            <a:r>
              <a:rPr lang="en-US" sz="1200" dirty="0">
                <a:latin typeface="+mn-lt"/>
                <a:cs typeface="Arial" panose="020B0604020202020204" pitchFamily="34" charset="0"/>
              </a:rPr>
              <a:t>You must be enrolled in a High Deductible Health Plan, Plan C or Plan N.</a:t>
            </a:r>
          </a:p>
          <a:p>
            <a:pPr marL="285750" indent="-285750">
              <a:buFont typeface="Arial" panose="020B0604020202020204" pitchFamily="34" charset="0"/>
              <a:buChar char="•"/>
            </a:pPr>
            <a:r>
              <a:rPr lang="en-US" sz="1200" dirty="0">
                <a:latin typeface="+mn-lt"/>
                <a:cs typeface="Arial" panose="020B0604020202020204" pitchFamily="34" charset="0"/>
              </a:rPr>
              <a:t>You may not be enrolled in Medicare (including Part A only), Medicaid or Tricare.</a:t>
            </a:r>
          </a:p>
          <a:p>
            <a:pPr marL="285750" indent="-285750">
              <a:buFont typeface="Arial" panose="020B0604020202020204" pitchFamily="34" charset="0"/>
              <a:buChar char="•"/>
            </a:pPr>
            <a:r>
              <a:rPr lang="en-US" sz="1200" dirty="0">
                <a:latin typeface="+mn-lt"/>
                <a:cs typeface="Arial" panose="020B0604020202020204" pitchFamily="34" charset="0"/>
              </a:rPr>
              <a:t>You may not be claimed as a dependent on someone else’s tax return.</a:t>
            </a:r>
          </a:p>
          <a:p>
            <a:pPr marL="285750" indent="-285750">
              <a:buFont typeface="Arial" panose="020B0604020202020204" pitchFamily="34" charset="0"/>
              <a:buChar char="•"/>
            </a:pPr>
            <a:r>
              <a:rPr lang="en-US" sz="1200" dirty="0">
                <a:latin typeface="+mn-lt"/>
                <a:cs typeface="Arial" panose="020B0604020202020204" pitchFamily="34" charset="0"/>
              </a:rPr>
              <a:t>You may not be enrolled in another non-HDHP Qualified Plan.</a:t>
            </a:r>
          </a:p>
          <a:p>
            <a:pPr marL="285750" indent="-285750">
              <a:buFont typeface="Arial" panose="020B0604020202020204" pitchFamily="34" charset="0"/>
              <a:buChar char="•"/>
            </a:pPr>
            <a:r>
              <a:rPr lang="en-US" sz="1200" dirty="0">
                <a:latin typeface="+mn-lt"/>
                <a:cs typeface="Arial" panose="020B0604020202020204" pitchFamily="34" charset="0"/>
              </a:rPr>
              <a:t>You may not have a Medical Flexible</a:t>
            </a:r>
            <a:r>
              <a:rPr lang="en-US" sz="1200" baseline="0" dirty="0">
                <a:latin typeface="+mn-lt"/>
                <a:cs typeface="Arial" panose="020B0604020202020204" pitchFamily="34" charset="0"/>
              </a:rPr>
              <a:t> Spending Account</a:t>
            </a:r>
            <a:r>
              <a:rPr lang="en-US" sz="1200" dirty="0">
                <a:latin typeface="+mn-lt"/>
                <a:cs typeface="Arial" panose="020B0604020202020204" pitchFamily="34" charset="0"/>
              </a:rPr>
              <a:t> (Limited Scope is available).</a:t>
            </a:r>
          </a:p>
          <a:p>
            <a:pPr marL="285750" indent="-285750">
              <a:buFont typeface="Arial" panose="020B0604020202020204" pitchFamily="34" charset="0"/>
              <a:buChar char="•"/>
            </a:pPr>
            <a:endParaRPr lang="en-US" dirty="0">
              <a:latin typeface="+mn-lt"/>
              <a:cs typeface="Arial"/>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24</a:t>
            </a:fld>
            <a:endParaRPr lang="en-US"/>
          </a:p>
        </p:txBody>
      </p:sp>
    </p:spTree>
    <p:extLst>
      <p:ext uri="{BB962C8B-B14F-4D97-AF65-F5344CB8AC3E}">
        <p14:creationId xmlns:p14="http://schemas.microsoft.com/office/powerpoint/2010/main" val="2741435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If you meet the</a:t>
            </a:r>
            <a:r>
              <a:rPr lang="en-US" sz="1200" baseline="0" dirty="0">
                <a:latin typeface="+mn-lt"/>
              </a:rPr>
              <a:t> </a:t>
            </a:r>
            <a:r>
              <a:rPr lang="en-US" sz="1200" dirty="0">
                <a:latin typeface="+mn-lt"/>
              </a:rPr>
              <a:t>requirements, and</a:t>
            </a:r>
            <a:r>
              <a:rPr lang="en-US" sz="1200" baseline="0" dirty="0">
                <a:latin typeface="+mn-lt"/>
              </a:rPr>
              <a:t> enroll in Plan C or Plan N,</a:t>
            </a:r>
            <a:r>
              <a:rPr lang="en-US" sz="1200" dirty="0">
                <a:latin typeface="+mn-lt"/>
              </a:rPr>
              <a:t> you may have an HSA. Your employer will contribute to your HSA on your behalf on a quarterly basis for active employees, and a monthly basis for non-state employer groups.</a:t>
            </a:r>
          </a:p>
          <a:p>
            <a:endParaRPr lang="en-US" sz="1200" dirty="0">
              <a:latin typeface="+mn-lt"/>
              <a:cs typeface="Calibri"/>
            </a:endParaRPr>
          </a:p>
          <a:p>
            <a:pPr marL="285750" indent="-285750">
              <a:buFont typeface="Arial" panose="020B0604020202020204" pitchFamily="34" charset="0"/>
              <a:buChar char="•"/>
            </a:pPr>
            <a:r>
              <a:rPr lang="en-US" sz="1200" dirty="0">
                <a:latin typeface="+mn-lt"/>
              </a:rPr>
              <a:t>To receive the scheduled employer contribution when you’re on Plan C, you must contribute a minimum amount of $25 per pay period, or $50 per month.</a:t>
            </a:r>
          </a:p>
          <a:p>
            <a:pPr marL="0" indent="0">
              <a:buFont typeface="Arial" panose="020B0604020202020204" pitchFamily="34" charset="0"/>
              <a:buNone/>
            </a:pPr>
            <a:endParaRPr lang="en-US" sz="1200" dirty="0">
              <a:latin typeface="+mn-lt"/>
              <a:cs typeface="Calibri"/>
            </a:endParaRPr>
          </a:p>
          <a:p>
            <a:pPr marL="285750" indent="-285750">
              <a:buFont typeface="Arial" panose="020B0604020202020204" pitchFamily="34" charset="0"/>
              <a:buChar char="•"/>
            </a:pPr>
            <a:r>
              <a:rPr lang="en-US" sz="1200" dirty="0">
                <a:latin typeface="+mn-lt"/>
              </a:rPr>
              <a:t>If you are on Plan N, you are not required to contribute to receive the employer contribution to your HSA.</a:t>
            </a:r>
          </a:p>
          <a:p>
            <a:pPr marL="0" indent="0">
              <a:buFont typeface="Arial" panose="020B0604020202020204" pitchFamily="34" charset="0"/>
              <a:buNone/>
            </a:pPr>
            <a:endParaRPr lang="en-US" sz="1200" dirty="0">
              <a:latin typeface="+mn-lt"/>
              <a:cs typeface="Calibri"/>
            </a:endParaRPr>
          </a:p>
          <a:p>
            <a:pPr marL="285750" indent="-285750">
              <a:buFont typeface="Arial" panose="020B0604020202020204" pitchFamily="34" charset="0"/>
              <a:buChar char="•"/>
            </a:pPr>
            <a:r>
              <a:rPr lang="en-US" sz="1200" dirty="0">
                <a:latin typeface="+mn-lt"/>
              </a:rPr>
              <a:t>In addition to the employer contributions and your contributions, Employee HealthQuest Rewards Dollars will also be deposited into your HSA.                 </a:t>
            </a:r>
          </a:p>
          <a:p>
            <a:pPr marL="0" indent="0">
              <a:buFont typeface="Arial" panose="020B0604020202020204" pitchFamily="34" charset="0"/>
              <a:buNone/>
            </a:pPr>
            <a:endParaRPr lang="en-US" sz="1200" dirty="0">
              <a:latin typeface="+mn-lt"/>
            </a:endParaRPr>
          </a:p>
          <a:p>
            <a:r>
              <a:rPr lang="en-US" sz="1200" dirty="0">
                <a:latin typeface="+mn-lt"/>
              </a:rPr>
              <a:t>The IRS sets the maximum contribution limit on HSAs each year.  This maximum limit includes contributions made by the SEHP and you combined. Your</a:t>
            </a:r>
            <a:r>
              <a:rPr lang="en-US" sz="1200" baseline="0" dirty="0">
                <a:latin typeface="+mn-lt"/>
              </a:rPr>
              <a:t> HealthQuest Rewards Dollars also count towards the IRS maximum. </a:t>
            </a:r>
          </a:p>
          <a:p>
            <a:endParaRPr lang="en-US" sz="1200" baseline="0" dirty="0">
              <a:latin typeface="+mn-lt"/>
            </a:endParaRPr>
          </a:p>
          <a:p>
            <a:r>
              <a:rPr lang="en-US" sz="1200" baseline="0" dirty="0">
                <a:latin typeface="+mn-lt"/>
              </a:rPr>
              <a:t>It’s important you count all contributions, both employer and employee, to the maximum to avoid exceeding the IRS limits.</a:t>
            </a:r>
            <a:r>
              <a:rPr lang="en-US" sz="1200" dirty="0">
                <a:latin typeface="+mn-lt"/>
              </a:rPr>
              <a:t> These maximums are household limits and include any contributions your spouse may make to their own HSA as well.</a:t>
            </a:r>
            <a:endParaRPr lang="en-US" sz="1200" dirty="0">
              <a:latin typeface="+mn-lt"/>
              <a:cs typeface="Calibri"/>
            </a:endParaRPr>
          </a:p>
          <a:p>
            <a:endParaRPr lang="en-US" sz="1200" dirty="0">
              <a:latin typeface="+mn-lt"/>
            </a:endParaRPr>
          </a:p>
          <a:p>
            <a:r>
              <a:rPr lang="en-US" sz="1200" dirty="0">
                <a:latin typeface="+mn-lt"/>
              </a:rPr>
              <a:t>For 2024, those limits are:</a:t>
            </a:r>
            <a:endParaRPr lang="en-US" sz="1200" dirty="0">
              <a:latin typeface="+mn-lt"/>
              <a:cs typeface="Calibri"/>
            </a:endParaRPr>
          </a:p>
          <a:p>
            <a:pPr marL="285750" indent="-285750">
              <a:buFont typeface="Arial" panose="020B0604020202020204" pitchFamily="34" charset="0"/>
              <a:buChar char="•"/>
            </a:pPr>
            <a:r>
              <a:rPr lang="en-US" sz="1200" dirty="0">
                <a:latin typeface="+mn-lt"/>
              </a:rPr>
              <a:t>Single $4,150</a:t>
            </a:r>
            <a:endParaRPr lang="en-US" sz="1200" dirty="0">
              <a:latin typeface="+mn-lt"/>
              <a:cs typeface="Calibri"/>
            </a:endParaRPr>
          </a:p>
          <a:p>
            <a:pPr marL="285750" indent="-285750">
              <a:buFont typeface="Arial" panose="020B0604020202020204" pitchFamily="34" charset="0"/>
              <a:buChar char="•"/>
            </a:pPr>
            <a:r>
              <a:rPr lang="en-US" sz="1200" dirty="0">
                <a:latin typeface="+mn-lt"/>
              </a:rPr>
              <a:t>Family $8,300</a:t>
            </a:r>
            <a:endParaRPr lang="en-US" sz="1200" dirty="0">
              <a:latin typeface="+mn-lt"/>
              <a:cs typeface="Calibri"/>
            </a:endParaRPr>
          </a:p>
          <a:p>
            <a:pPr marL="285750" indent="-285750">
              <a:buFont typeface="Arial" panose="020B0604020202020204" pitchFamily="34" charset="0"/>
              <a:buChar char="•"/>
            </a:pPr>
            <a:endParaRPr lang="en-US" sz="1200" dirty="0">
              <a:latin typeface="+mn-lt"/>
            </a:endParaRPr>
          </a:p>
          <a:p>
            <a:r>
              <a:rPr lang="en-US" sz="1200" dirty="0">
                <a:latin typeface="+mn-lt"/>
              </a:rPr>
              <a:t>In addition, if you are age 55 or older, you may make an additional “catch-up” contribution of $1,000 each year.</a:t>
            </a:r>
            <a:endParaRPr lang="en-US" sz="1200" dirty="0">
              <a:latin typeface="+mn-lt"/>
              <a:cs typeface="Calibri"/>
            </a:endParaRPr>
          </a:p>
          <a:p>
            <a:endParaRPr lang="en-US" sz="1200" dirty="0">
              <a:latin typeface="+mn-lt"/>
            </a:endParaRPr>
          </a:p>
          <a:p>
            <a:r>
              <a:rPr lang="en-US" sz="1200" b="1" dirty="0">
                <a:latin typeface="+mn-lt"/>
                <a:cs typeface="Arial"/>
              </a:rPr>
              <a:t>With an HSA – the funds belong to you!</a:t>
            </a:r>
          </a:p>
          <a:p>
            <a:pPr marL="342900" lvl="0" indent="-342900">
              <a:buFont typeface="Arial" panose="020B0604020202020204" pitchFamily="34" charset="0"/>
              <a:buChar char="•"/>
            </a:pPr>
            <a:r>
              <a:rPr lang="en-US" sz="1200" dirty="0">
                <a:latin typeface="+mn-lt"/>
                <a:cs typeface="Arial"/>
              </a:rPr>
              <a:t>As funds accumulate in your HSA, you will have additional investment options available.</a:t>
            </a:r>
          </a:p>
          <a:p>
            <a:pPr marL="342900" lvl="0" indent="-342900">
              <a:buFont typeface="Arial" panose="020B0604020202020204" pitchFamily="34" charset="0"/>
              <a:buChar char="•"/>
            </a:pPr>
            <a:r>
              <a:rPr lang="en-US" sz="1200" dirty="0">
                <a:latin typeface="+mn-lt"/>
                <a:cs typeface="Arial"/>
              </a:rPr>
              <a:t>Your money goes with you, even after you leave employment since it belongs to you.</a:t>
            </a:r>
          </a:p>
          <a:p>
            <a:endParaRPr lang="en-US" sz="1200" dirty="0">
              <a:latin typeface="+mn-lt"/>
            </a:endParaRPr>
          </a:p>
          <a:p>
            <a:endParaRPr lang="en-US" sz="1200" dirty="0">
              <a:latin typeface="+mn-lt"/>
            </a:endParaRPr>
          </a:p>
          <a:p>
            <a:endParaRPr lang="en-US" sz="1200" dirty="0">
              <a:latin typeface="+mn-lt"/>
            </a:endParaRP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25</a:t>
            </a:fld>
            <a:endParaRPr lang="en-US"/>
          </a:p>
        </p:txBody>
      </p:sp>
    </p:spTree>
    <p:extLst>
      <p:ext uri="{BB962C8B-B14F-4D97-AF65-F5344CB8AC3E}">
        <p14:creationId xmlns:p14="http://schemas.microsoft.com/office/powerpoint/2010/main" val="205167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the HSA</a:t>
            </a:r>
            <a:r>
              <a:rPr lang="en-US" sz="1200" baseline="0" dirty="0"/>
              <a:t> </a:t>
            </a:r>
            <a:r>
              <a:rPr lang="en-US" sz="1200" dirty="0"/>
              <a:t>Employer contributions </a:t>
            </a:r>
            <a:r>
              <a:rPr lang="en-US" sz="1200" baseline="0" dirty="0"/>
              <a:t>for each plan for </a:t>
            </a:r>
            <a:r>
              <a:rPr lang="en-US" dirty="0"/>
              <a:t>2024</a:t>
            </a:r>
            <a:r>
              <a:rPr lang="en-US" sz="1200" baseline="0" dirty="0"/>
              <a:t>.</a:t>
            </a:r>
            <a:r>
              <a:rPr lang="en-US" sz="1200" dirty="0"/>
              <a:t> </a:t>
            </a:r>
            <a:endParaRPr lang="en-US" sz="1200" baseline="0" dirty="0">
              <a:solidFill>
                <a:srgbClr val="FF0000"/>
              </a:solidFill>
            </a:endParaRPr>
          </a:p>
          <a:p>
            <a:endParaRPr lang="en-US" sz="1200" baseline="0" dirty="0"/>
          </a:p>
          <a:p>
            <a:r>
              <a:rPr lang="en-US" sz="1200" baseline="0" dirty="0"/>
              <a:t>As a reminder, with Plan C, you must contribute $25 per pay period or $50 per month to receive the employer contribution.</a:t>
            </a:r>
            <a:endParaRPr lang="en-US" sz="1200" baseline="0" dirty="0">
              <a:cs typeface="Calibri"/>
            </a:endParaRPr>
          </a:p>
          <a:p>
            <a:endParaRPr lang="en-US" sz="1200" baseline="0" dirty="0"/>
          </a:p>
          <a:p>
            <a:r>
              <a:rPr lang="en-US" sz="1200" baseline="0" dirty="0"/>
              <a:t>With Plan N, you do not have to make any contribution to receive the employer contribution.</a:t>
            </a:r>
            <a:r>
              <a:rPr lang="en-US" sz="1200" dirty="0"/>
              <a:t> </a:t>
            </a:r>
            <a:endParaRPr lang="en-US" sz="1200" dirty="0">
              <a:cs typeface="Calibri"/>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26</a:t>
            </a:fld>
            <a:endParaRPr lang="en-US"/>
          </a:p>
        </p:txBody>
      </p:sp>
    </p:spTree>
    <p:extLst>
      <p:ext uri="{BB962C8B-B14F-4D97-AF65-F5344CB8AC3E}">
        <p14:creationId xmlns:p14="http://schemas.microsoft.com/office/powerpoint/2010/main" val="1783709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Dental Coverage.</a:t>
            </a:r>
          </a:p>
          <a:p>
            <a:endParaRPr lang="en-US" dirty="0"/>
          </a:p>
          <a:p>
            <a:pPr marL="171450" indent="-171450">
              <a:buFont typeface="Arial" panose="020B0604020202020204" pitchFamily="34" charset="0"/>
              <a:buChar char="•"/>
            </a:pPr>
            <a:r>
              <a:rPr lang="en-US" dirty="0"/>
              <a:t>The SEHP offers dental coverage through Delta Dental Plan of Kansas. The dental plan available to you is a stand-alone benefit, which means you do not have to be enrolled in medical coverage to select dental coverage.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 Dental Plan is the only benefit that is covered at 100% by the Employer for Employee Only coverage. All other tiers of coverage have seen premiums reduced in 2023 due to an increased Employer contribution.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dental benefit consists of ONE PLAN utilizing both of Delta Dental’s nationwide networks, Delta Dental PPO and Delta Dental Premier. You will receive higher benefit levels when using the Delta Dental</a:t>
            </a:r>
            <a:r>
              <a:rPr lang="en-US" baseline="0" dirty="0"/>
              <a:t> PPO network.</a:t>
            </a:r>
            <a:endParaRPr lang="en-US" baseline="0" dirty="0">
              <a:cs typeface="Calibri"/>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The calendar year deductible for the dental plan is $50</a:t>
            </a:r>
            <a:r>
              <a:rPr lang="en-US" baseline="0" dirty="0"/>
              <a:t> per </a:t>
            </a:r>
            <a:r>
              <a:rPr lang="en-US" dirty="0"/>
              <a:t>person, not to exceed $150 for a family plan. The deductible does not apply to the diagnostic and preventive services of the plan. </a:t>
            </a:r>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r>
              <a:rPr lang="en-US" dirty="0"/>
              <a:t>There is a maximum calendar year benefit of $1,700</a:t>
            </a:r>
            <a:r>
              <a:rPr lang="en-US" baseline="0" dirty="0"/>
              <a:t> per </a:t>
            </a:r>
            <a:r>
              <a:rPr lang="en-US" dirty="0"/>
              <a:t>person. This amount is the maximum the plan will pay on your behalf for covered services in a calendar year.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a lifetime maximum benefit for orthodontic services of $1,000</a:t>
            </a:r>
            <a:r>
              <a:rPr lang="en-US" baseline="0" dirty="0"/>
              <a:t> per </a:t>
            </a:r>
            <a:r>
              <a:rPr lang="en-US" dirty="0"/>
              <a:t>person. This amount is the maximum the plan will pay on your behalf for covered orthodontic services in a lifetime. </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27</a:t>
            </a:fld>
            <a:endParaRPr lang="en-US"/>
          </a:p>
        </p:txBody>
      </p:sp>
    </p:spTree>
    <p:extLst>
      <p:ext uri="{BB962C8B-B14F-4D97-AF65-F5344CB8AC3E}">
        <p14:creationId xmlns:p14="http://schemas.microsoft.com/office/powerpoint/2010/main" val="3868410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summary of your benefits through Delta Dental Plan of Kansas. Again, there is a single plan with multiple levels of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Enhanced</a:t>
            </a:r>
            <a:r>
              <a:rPr lang="en-US" dirty="0"/>
              <a:t> level of coverage applies when you have received at least one dental exam or cleaning in the prior 12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Basic </a:t>
            </a:r>
            <a:r>
              <a:rPr lang="en-US" b="0" dirty="0"/>
              <a:t>level</a:t>
            </a:r>
            <a:r>
              <a:rPr lang="en-US" b="1" dirty="0"/>
              <a:t> </a:t>
            </a:r>
            <a:r>
              <a:rPr lang="en-US" dirty="0"/>
              <a:t>of coverage applies when you have not received at least one dental exam or cleaning in the prior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enrollees in the dental plan automatically receive the Enhanced level for their first 12 months of coverage.</a:t>
            </a:r>
            <a:endParaRPr lang="en-US" altLang="en-US" dirty="0"/>
          </a:p>
          <a:p>
            <a:pPr marL="0" indent="0" algn="just">
              <a:buFontTx/>
              <a:buNone/>
              <a:defRPr/>
            </a:pPr>
            <a:endParaRPr lang="en-US" altLang="en-US" dirty="0"/>
          </a:p>
          <a:p>
            <a:pPr marL="174625" indent="-174625" algn="just">
              <a:buFontTx/>
              <a:buChar char="•"/>
              <a:defRPr/>
            </a:pPr>
            <a:r>
              <a:rPr lang="en-US" altLang="en-US" dirty="0"/>
              <a:t>When</a:t>
            </a:r>
            <a:r>
              <a:rPr lang="en-US" altLang="en-US" baseline="0" dirty="0"/>
              <a:t> dentists agree to become part of Delta Dental’s PPO or Premier network, they agree to accept established fees for services, and cannot charge you the difference from the agreed-upon fee. </a:t>
            </a:r>
            <a:r>
              <a:rPr lang="en-US" altLang="en-US" dirty="0"/>
              <a:t>Non Network</a:t>
            </a:r>
            <a:r>
              <a:rPr lang="en-US" altLang="en-US" baseline="0" dirty="0"/>
              <a:t> dentists have</a:t>
            </a:r>
            <a:r>
              <a:rPr lang="en-US" altLang="en-US" b="1" baseline="0" dirty="0"/>
              <a:t> not </a:t>
            </a:r>
            <a:r>
              <a:rPr lang="en-US" altLang="en-US" baseline="0" dirty="0"/>
              <a:t>agreed to an established fee for service, therefore, any amounts in excess of Delta Dental’s established fee for service is the member’s responsibility when seeing a non-network dentist.</a:t>
            </a:r>
            <a:endParaRPr lang="en-US" alt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28</a:t>
            </a:fld>
            <a:endParaRPr lang="en-US"/>
          </a:p>
        </p:txBody>
      </p:sp>
    </p:spTree>
    <p:extLst>
      <p:ext uri="{BB962C8B-B14F-4D97-AF65-F5344CB8AC3E}">
        <p14:creationId xmlns:p14="http://schemas.microsoft.com/office/powerpoint/2010/main" val="129980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indent="-342900">
              <a:lnSpc>
                <a:spcPct val="107000"/>
              </a:lnSpc>
              <a:buFont typeface="Symbol" panose="05050102010706020507" pitchFamily="18" charset="2"/>
              <a:buChar char=""/>
            </a:pPr>
            <a:r>
              <a:rPr lang="en-US" b="1" dirty="0" err="1">
                <a:ea typeface="Calibri" panose="020F0502020204030204" pitchFamily="34" charset="0"/>
                <a:cs typeface="Calibri"/>
              </a:rPr>
              <a:t>Avēsis</a:t>
            </a:r>
            <a:r>
              <a:rPr lang="en-US" dirty="0">
                <a:ea typeface="Calibri" panose="020F0502020204030204" pitchFamily="34" charset="0"/>
                <a:cs typeface="Calibri"/>
              </a:rPr>
              <a:t> is the </a:t>
            </a:r>
            <a:r>
              <a:rPr lang="en-US" sz="1200" dirty="0">
                <a:effectLst/>
                <a:latin typeface="+mn-lt"/>
                <a:ea typeface="Calibri" panose="020F0502020204030204" pitchFamily="34" charset="0"/>
                <a:cs typeface="Calibri"/>
              </a:rPr>
              <a:t>vendor for the voluntary vision plan. </a:t>
            </a:r>
            <a:r>
              <a:rPr lang="en-US" dirty="0">
                <a:ea typeface="Calibri" panose="020F0502020204030204" pitchFamily="34" charset="0"/>
                <a:cs typeface="Calibri"/>
              </a:rPr>
              <a:t>Vision insurance is meant to cover the costs of hardware like contacts, frames and lenses. </a:t>
            </a:r>
          </a:p>
          <a:p>
            <a:pPr marL="342900" indent="-342900">
              <a:lnSpc>
                <a:spcPct val="107000"/>
              </a:lnSpc>
              <a:buFont typeface="Symbol" panose="05050102010706020507" pitchFamily="18" charset="2"/>
              <a:buChar char=""/>
            </a:pPr>
            <a:endParaRPr lang="en-US" dirty="0">
              <a:cs typeface="Calibri"/>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dirty="0">
                <a:cs typeface="Calibri"/>
              </a:rPr>
              <a:t>Since last year, </a:t>
            </a:r>
            <a:r>
              <a:rPr lang="en-US" dirty="0" err="1">
                <a:cs typeface="Calibri"/>
              </a:rPr>
              <a:t>Avesis</a:t>
            </a:r>
            <a:r>
              <a:rPr lang="en-US" dirty="0">
                <a:cs typeface="Calibri"/>
              </a:rPr>
              <a:t> has continued to add to their network. Today, there are more than 700 optometrists at more than 140 locations across Kansas who are part of the </a:t>
            </a:r>
            <a:r>
              <a:rPr lang="en-US" dirty="0" err="1">
                <a:cs typeface="Calibri"/>
              </a:rPr>
              <a:t>Avesis</a:t>
            </a:r>
            <a:r>
              <a:rPr lang="en-US" dirty="0">
                <a:cs typeface="Calibri"/>
              </a:rPr>
              <a:t> Network. </a:t>
            </a:r>
            <a:r>
              <a:rPr lang="en-US" dirty="0"/>
              <a:t>Prior to enrollment, we encourage you to review the provider directory and see if the providers used by you and your other family members are included in their network.</a:t>
            </a:r>
            <a:endParaRPr lang="en-US" dirty="0">
              <a:cs typeface="Calibri" panose="020F0502020204030204"/>
            </a:endParaRPr>
          </a:p>
          <a:p>
            <a:endParaRPr lang="en-US" sz="1200" dirty="0">
              <a:effectLst/>
              <a:latin typeface="+mn-lt"/>
              <a:ea typeface="Calibri" panose="020F0502020204030204" pitchFamily="34" charset="0"/>
              <a:cs typeface="Calibri"/>
            </a:endParaRPr>
          </a:p>
          <a:p>
            <a:pPr marL="171450" indent="-171450">
              <a:buFont typeface="Arial" panose="020B0604020202020204" pitchFamily="34" charset="0"/>
              <a:buChar char="•"/>
            </a:pPr>
            <a:r>
              <a:rPr lang="en-US" dirty="0"/>
              <a:t>For members covered by the SEHP medical plans, Your</a:t>
            </a:r>
            <a:r>
              <a:rPr lang="en-US" sz="1200" dirty="0">
                <a:latin typeface="+mn-lt"/>
              </a:rPr>
              <a:t> </a:t>
            </a:r>
            <a:r>
              <a:rPr lang="en-US" sz="1200" b="1" dirty="0">
                <a:latin typeface="+mn-lt"/>
              </a:rPr>
              <a:t>first eye visit regardless of reason or diagnosis</a:t>
            </a:r>
            <a:r>
              <a:rPr lang="en-US" sz="1200" dirty="0">
                <a:latin typeface="+mn-lt"/>
              </a:rPr>
              <a:t> each year is covered at 100%</a:t>
            </a:r>
            <a:r>
              <a:rPr lang="en-US" dirty="0"/>
              <a:t> under your medical insurance when you use a </a:t>
            </a:r>
            <a:r>
              <a:rPr lang="en-US" sz="1200" dirty="0">
                <a:latin typeface="+mn-lt"/>
              </a:rPr>
              <a:t>Network provider. You will need to present your medical card to your provider at the time of service to receive your full benefit.</a:t>
            </a:r>
            <a:r>
              <a:rPr lang="en-US" dirty="0"/>
              <a:t> You may check to see if your eye exam provider is part of your medical network by visiting the medical vendor’s provider network listing linked from the SEHP website.</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Once you know if you will need contacts or eyeglasses, you will need to select one of the two plan options offered by </a:t>
            </a:r>
            <a:r>
              <a:rPr lang="en-US" dirty="0" err="1"/>
              <a:t>Avēsis</a:t>
            </a:r>
            <a:r>
              <a:rPr lang="en-US" dirty="0"/>
              <a:t>, either the </a:t>
            </a:r>
            <a:r>
              <a:rPr lang="en-US" b="1" dirty="0"/>
              <a:t>Enhanced</a:t>
            </a:r>
            <a:r>
              <a:rPr lang="en-US" dirty="0"/>
              <a:t> or </a:t>
            </a:r>
            <a:r>
              <a:rPr lang="en-US" b="1" dirty="0"/>
              <a:t>Basic option</a:t>
            </a:r>
            <a:r>
              <a:rPr lang="en-US" dirty="0"/>
              <a:t>. Each has differing levels of coverage and corresponding cost.</a:t>
            </a:r>
            <a:endParaRPr lang="en-US" sz="1200" dirty="0">
              <a:latin typeface="+mn-lt"/>
              <a:cs typeface="Calibri"/>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29</a:t>
            </a:fld>
            <a:endParaRPr lang="en-US"/>
          </a:p>
        </p:txBody>
      </p:sp>
    </p:spTree>
    <p:extLst>
      <p:ext uri="{BB962C8B-B14F-4D97-AF65-F5344CB8AC3E}">
        <p14:creationId xmlns:p14="http://schemas.microsoft.com/office/powerpoint/2010/main" val="322824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b="1" u="sng" dirty="0">
                <a:latin typeface="+mn-lt"/>
              </a:rPr>
              <a:t>What’s New for Medical and Dental 2024</a:t>
            </a:r>
            <a:r>
              <a:rPr lang="en-US" sz="1100" b="0" dirty="0">
                <a:latin typeface="+mn-lt"/>
              </a:rPr>
              <a:t>!</a:t>
            </a:r>
          </a:p>
          <a:p>
            <a:r>
              <a:rPr lang="en-US" sz="1100" b="0" dirty="0">
                <a:latin typeface="+mn-lt"/>
              </a:rPr>
              <a:t>  </a:t>
            </a:r>
            <a:endParaRPr lang="en-US" sz="1100" b="1" u="sng" dirty="0">
              <a:latin typeface="+mn-lt"/>
            </a:endParaRPr>
          </a:p>
          <a:p>
            <a:pPr>
              <a:lnSpc>
                <a:spcPct val="90000"/>
              </a:lnSpc>
              <a:spcBef>
                <a:spcPts val="1000"/>
              </a:spcBef>
            </a:pPr>
            <a:r>
              <a:rPr lang="en-US" sz="1100" b="1" u="sng" dirty="0">
                <a:latin typeface="+mn-lt"/>
              </a:rPr>
              <a:t>Medical and Rx Coverage  </a:t>
            </a:r>
            <a:endParaRPr lang="en-US" sz="1100" dirty="0">
              <a:latin typeface="+mn-lt"/>
            </a:endParaRPr>
          </a:p>
          <a:p>
            <a:pPr marL="171450" indent="-171450">
              <a:lnSpc>
                <a:spcPct val="90000"/>
              </a:lnSpc>
              <a:spcBef>
                <a:spcPts val="1000"/>
              </a:spcBef>
              <a:buFont typeface="Arial"/>
              <a:buChar char="•"/>
            </a:pPr>
            <a:r>
              <a:rPr lang="en-US" sz="1100" dirty="0">
                <a:latin typeface="+mn-lt"/>
              </a:rPr>
              <a:t>No increase in the current medical premiums for </a:t>
            </a:r>
            <a:r>
              <a:rPr lang="en-US" sz="1100" u="sng" dirty="0">
                <a:latin typeface="+mn-lt"/>
              </a:rPr>
              <a:t>Employees</a:t>
            </a:r>
            <a:r>
              <a:rPr lang="en-US" sz="1100" dirty="0">
                <a:latin typeface="+mn-lt"/>
              </a:rPr>
              <a:t>.</a:t>
            </a:r>
          </a:p>
          <a:p>
            <a:pPr marL="171450" marR="0" lvl="0" indent="-171450" algn="l" defTabSz="914400" rtl="0" eaLnBrk="1" fontAlgn="auto" latinLnBrk="0" hangingPunct="1">
              <a:lnSpc>
                <a:spcPct val="90000"/>
              </a:lnSpc>
              <a:spcBef>
                <a:spcPts val="1000"/>
              </a:spcBef>
              <a:spcAft>
                <a:spcPts val="0"/>
              </a:spcAft>
              <a:buClrTx/>
              <a:buSzTx/>
              <a:buFont typeface="Arial"/>
              <a:buChar char="•"/>
              <a:tabLst/>
              <a:defRPr/>
            </a:pPr>
            <a:r>
              <a:rPr lang="en-US" sz="1100" dirty="0">
                <a:latin typeface="+mn-lt"/>
                <a:ea typeface="+mn-lt"/>
                <a:cs typeface="+mn-lt"/>
              </a:rPr>
              <a:t>No changes to out-of-pocket amounts except for the IRS regulation changes for </a:t>
            </a:r>
            <a:r>
              <a:rPr lang="en-US" sz="1100" b="1" dirty="0">
                <a:latin typeface="+mn-lt"/>
                <a:ea typeface="+mn-lt"/>
                <a:cs typeface="+mn-lt"/>
              </a:rPr>
              <a:t>Plans C &amp; N</a:t>
            </a:r>
            <a:r>
              <a:rPr lang="en-US" sz="1100" dirty="0">
                <a:latin typeface="+mn-lt"/>
                <a:ea typeface="+mn-lt"/>
                <a:cs typeface="+mn-lt"/>
              </a:rPr>
              <a:t>.  </a:t>
            </a:r>
            <a:endParaRPr lang="en-US" sz="1100" b="1" dirty="0">
              <a:latin typeface="+mn-lt"/>
              <a:cs typeface="Arial"/>
            </a:endParaRPr>
          </a:p>
          <a:p>
            <a:pPr marL="171450" indent="-171450">
              <a:lnSpc>
                <a:spcPct val="90000"/>
              </a:lnSpc>
              <a:spcBef>
                <a:spcPts val="1000"/>
              </a:spcBef>
              <a:buFont typeface="Arial"/>
              <a:buChar char="•"/>
            </a:pPr>
            <a:r>
              <a:rPr lang="en-US" sz="1100" b="1" dirty="0">
                <a:latin typeface="+mn-lt"/>
              </a:rPr>
              <a:t>Plans C &amp; N</a:t>
            </a:r>
            <a:r>
              <a:rPr lang="en-US" sz="1100" dirty="0">
                <a:latin typeface="+mn-lt"/>
              </a:rPr>
              <a:t> – The first deductible for Employee + Spouse, Employee + Family, and Employee + Children coverage tiers will be $3,200 to meet new IRS regulations with members for "non single" coverage. The overall family deductible will remain at $5,500.  </a:t>
            </a:r>
          </a:p>
          <a:p>
            <a:pPr marL="171450" marR="0" lvl="0" indent="-171450" algn="l" defTabSz="914400" rtl="0" eaLnBrk="1" fontAlgn="auto" latinLnBrk="0" hangingPunct="1">
              <a:lnSpc>
                <a:spcPct val="90000"/>
              </a:lnSpc>
              <a:spcBef>
                <a:spcPts val="1000"/>
              </a:spcBef>
              <a:spcAft>
                <a:spcPts val="0"/>
              </a:spcAft>
              <a:buClrTx/>
              <a:buSzTx/>
              <a:buFont typeface="Arial"/>
              <a:buChar char="•"/>
              <a:tabLst/>
              <a:defRPr/>
            </a:pPr>
            <a:r>
              <a:rPr lang="en-US" sz="1100" dirty="0">
                <a:latin typeface="+mn-lt"/>
                <a:ea typeface="+mn-lt"/>
                <a:cs typeface="+mn-lt"/>
              </a:rPr>
              <a:t>Hearing </a:t>
            </a:r>
            <a:r>
              <a:rPr lang="en-US" sz="1100">
                <a:latin typeface="+mn-lt"/>
                <a:ea typeface="+mn-lt"/>
                <a:cs typeface="+mn-lt"/>
              </a:rPr>
              <a:t>Aid Coverage</a:t>
            </a:r>
          </a:p>
          <a:p>
            <a:pPr marL="171450" marR="0" lvl="0" indent="-171450" algn="l" defTabSz="914400" rtl="0" eaLnBrk="1" fontAlgn="auto" latinLnBrk="0" hangingPunct="1">
              <a:lnSpc>
                <a:spcPct val="90000"/>
              </a:lnSpc>
              <a:spcBef>
                <a:spcPts val="1000"/>
              </a:spcBef>
              <a:spcAft>
                <a:spcPts val="0"/>
              </a:spcAft>
              <a:buClrTx/>
              <a:buSzTx/>
              <a:buFont typeface="Arial"/>
              <a:buChar char="•"/>
              <a:tabLst/>
              <a:defRPr/>
            </a:pPr>
            <a:r>
              <a:rPr lang="en-US" sz="1100">
                <a:latin typeface="Arial"/>
                <a:ea typeface="+mn-lt"/>
                <a:cs typeface="+mn-lt"/>
              </a:rPr>
              <a:t>PrudentRx </a:t>
            </a:r>
            <a:r>
              <a:rPr lang="en-US" sz="1100" dirty="0">
                <a:latin typeface="Arial"/>
                <a:ea typeface="+mn-lt"/>
                <a:cs typeface="+mn-lt"/>
              </a:rPr>
              <a:t>for Specialty Medications</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sz="1100" dirty="0">
              <a:latin typeface="+mn-lt"/>
              <a:ea typeface="+mn-lt"/>
              <a:cs typeface="+mn-lt"/>
            </a:endParaRPr>
          </a:p>
          <a:p>
            <a:pPr marL="0" indent="0">
              <a:lnSpc>
                <a:spcPct val="90000"/>
              </a:lnSpc>
              <a:spcBef>
                <a:spcPts val="1000"/>
              </a:spcBef>
              <a:buFont typeface="Arial"/>
              <a:buNone/>
            </a:pPr>
            <a:endParaRPr lang="en-US" sz="1100" dirty="0">
              <a:latin typeface="+mn-lt"/>
            </a:endParaRPr>
          </a:p>
          <a:p>
            <a:pPr>
              <a:lnSpc>
                <a:spcPct val="90000"/>
              </a:lnSpc>
              <a:spcBef>
                <a:spcPts val="1000"/>
              </a:spcBef>
            </a:pPr>
            <a:r>
              <a:rPr lang="en-US" sz="1100" b="1" u="sng" dirty="0">
                <a:latin typeface="+mn-lt"/>
              </a:rPr>
              <a:t>Dental Coverage</a:t>
            </a:r>
            <a:endParaRPr lang="en-US" sz="1100" dirty="0">
              <a:latin typeface="+mn-lt"/>
            </a:endParaRPr>
          </a:p>
          <a:p>
            <a:pPr marL="171450" indent="-171450">
              <a:lnSpc>
                <a:spcPct val="90000"/>
              </a:lnSpc>
              <a:spcBef>
                <a:spcPts val="1000"/>
              </a:spcBef>
              <a:buFont typeface="Arial"/>
              <a:buChar char="•"/>
            </a:pPr>
            <a:r>
              <a:rPr lang="en-US" sz="1100" dirty="0">
                <a:latin typeface="+mn-lt"/>
              </a:rPr>
              <a:t>No increase in the current dental premiums for </a:t>
            </a:r>
            <a:r>
              <a:rPr lang="en-US" sz="1100" u="sng" dirty="0">
                <a:latin typeface="+mn-lt"/>
              </a:rPr>
              <a:t>Employees</a:t>
            </a:r>
            <a:r>
              <a:rPr lang="en-US" sz="1100" dirty="0">
                <a:latin typeface="+mn-lt"/>
              </a:rPr>
              <a:t>.</a:t>
            </a:r>
            <a:endParaRPr lang="en-US" sz="1100" dirty="0">
              <a:latin typeface="+mn-lt"/>
              <a:cs typeface="Calibri"/>
            </a:endParaRPr>
          </a:p>
          <a:p>
            <a:pPr marL="171450" indent="-171450">
              <a:lnSpc>
                <a:spcPct val="90000"/>
              </a:lnSpc>
              <a:spcBef>
                <a:spcPts val="1000"/>
              </a:spcBef>
              <a:buFont typeface="Arial"/>
              <a:buChar char="•"/>
            </a:pPr>
            <a:r>
              <a:rPr lang="en-US" sz="1100" dirty="0">
                <a:latin typeface="+mn-lt"/>
              </a:rPr>
              <a:t>Dental premiums remain a “zero cost” item for employees and are reduced for dependent coverage.</a:t>
            </a:r>
          </a:p>
          <a:p>
            <a:pPr marL="0" indent="0">
              <a:lnSpc>
                <a:spcPct val="90000"/>
              </a:lnSpc>
              <a:spcBef>
                <a:spcPts val="1000"/>
              </a:spcBef>
              <a:buFont typeface="Arial"/>
              <a:buNone/>
            </a:pPr>
            <a:endParaRPr lang="en-US" sz="11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a:t>
            </a:fld>
            <a:endParaRPr lang="en-US"/>
          </a:p>
        </p:txBody>
      </p:sp>
    </p:spTree>
    <p:extLst>
      <p:ext uri="{BB962C8B-B14F-4D97-AF65-F5344CB8AC3E}">
        <p14:creationId xmlns:p14="http://schemas.microsoft.com/office/powerpoint/2010/main" val="1723699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lgn="just" eaLnBrk="1" hangingPunct="1">
              <a:spcBef>
                <a:spcPct val="0"/>
              </a:spcBef>
              <a:spcAft>
                <a:spcPts val="611"/>
              </a:spcAft>
              <a:buFont typeface="Arial" panose="020B0604020202020204" pitchFamily="34" charset="0"/>
              <a:buChar char="•"/>
              <a:defRPr/>
            </a:pPr>
            <a:r>
              <a:rPr lang="en-US" altLang="en-US" dirty="0"/>
              <a:t>When enrolling, you may select between the Basic or Enhanced plan.</a:t>
            </a:r>
            <a:endParaRPr lang="en-US" dirty="0"/>
          </a:p>
          <a:p>
            <a:pPr marL="174625" indent="-174625" algn="just">
              <a:spcBef>
                <a:spcPct val="0"/>
              </a:spcBef>
              <a:spcAft>
                <a:spcPts val="611"/>
              </a:spcAft>
              <a:buFont typeface="Arial" panose="020B0604020202020204" pitchFamily="34" charset="0"/>
              <a:buChar char="•"/>
              <a:defRPr/>
            </a:pPr>
            <a:r>
              <a:rPr lang="en-US" altLang="en-US" dirty="0"/>
              <a:t>The</a:t>
            </a:r>
            <a:r>
              <a:rPr lang="en-US" altLang="en-US" baseline="0" dirty="0"/>
              <a:t> </a:t>
            </a:r>
            <a:r>
              <a:rPr lang="en-US" altLang="en-US" b="1" baseline="0" dirty="0"/>
              <a:t>B</a:t>
            </a:r>
            <a:r>
              <a:rPr lang="en-US" altLang="en-US" b="1" dirty="0"/>
              <a:t>asic Plan </a:t>
            </a:r>
            <a:r>
              <a:rPr lang="en-US" altLang="en-US" dirty="0"/>
              <a:t>includes coverage for one pair of standard eyeglasses or contact lenses. </a:t>
            </a:r>
            <a:endParaRPr lang="en-US" altLang="en-US" dirty="0">
              <a:cs typeface="Calibri"/>
            </a:endParaRPr>
          </a:p>
          <a:p>
            <a:pPr marL="174625" marR="0" lvl="0" indent="-174625" algn="just" defTabSz="914400" rtl="0" eaLnBrk="1" fontAlgn="auto" latinLnBrk="0" hangingPunct="1">
              <a:lnSpc>
                <a:spcPct val="100000"/>
              </a:lnSpc>
              <a:spcBef>
                <a:spcPct val="0"/>
              </a:spcBef>
              <a:spcAft>
                <a:spcPts val="611"/>
              </a:spcAft>
              <a:buClrTx/>
              <a:buSzTx/>
              <a:buFont typeface="Arial" panose="020B0604020202020204" pitchFamily="34" charset="0"/>
              <a:buChar char="•"/>
              <a:tabLst/>
              <a:defRPr/>
            </a:pPr>
            <a:r>
              <a:rPr lang="en-US" altLang="en-US" dirty="0"/>
              <a:t>The </a:t>
            </a:r>
            <a:r>
              <a:rPr lang="en-US" altLang="en-US" b="1" dirty="0"/>
              <a:t>Enhanced Plan</a:t>
            </a:r>
            <a:r>
              <a:rPr lang="en-US" altLang="en-US" dirty="0"/>
              <a:t> includes everything the Basic Plan offers, plus a higher frame allowance and coverage toward lens enhancements such as progressive lenses (no line bifocals).</a:t>
            </a:r>
            <a:endParaRPr lang="en-US" altLang="en-US" dirty="0">
              <a:cs typeface="Calibri"/>
            </a:endParaRPr>
          </a:p>
          <a:p>
            <a:pPr marL="174625" marR="0" lvl="0" indent="-174625" algn="just" defTabSz="914400" rtl="0" eaLnBrk="1" fontAlgn="auto" latinLnBrk="0" hangingPunct="1">
              <a:lnSpc>
                <a:spcPct val="100000"/>
              </a:lnSpc>
              <a:spcBef>
                <a:spcPct val="0"/>
              </a:spcBef>
              <a:spcAft>
                <a:spcPts val="611"/>
              </a:spcAft>
              <a:buClrTx/>
              <a:buSzTx/>
              <a:buFont typeface="Arial" panose="020B0604020202020204" pitchFamily="34" charset="0"/>
              <a:buChar char="•"/>
              <a:tabLst/>
              <a:defRPr/>
            </a:pPr>
            <a:r>
              <a:rPr lang="en-US" sz="1200" dirty="0">
                <a:latin typeface="+mn-lt"/>
              </a:rPr>
              <a:t>Members may use their benefit for </a:t>
            </a:r>
            <a:r>
              <a:rPr lang="en-US" sz="1200" b="1" i="1" dirty="0">
                <a:latin typeface="+mn-lt"/>
              </a:rPr>
              <a:t>contact lenses</a:t>
            </a:r>
            <a:r>
              <a:rPr lang="en-US" sz="1200" dirty="0">
                <a:latin typeface="+mn-lt"/>
              </a:rPr>
              <a:t> OR </a:t>
            </a:r>
            <a:r>
              <a:rPr lang="en-US" sz="1200" b="1" i="1" dirty="0">
                <a:latin typeface="+mn-lt"/>
              </a:rPr>
              <a:t>spectacle lenses</a:t>
            </a:r>
            <a:r>
              <a:rPr lang="en-US" sz="1200" dirty="0">
                <a:latin typeface="+mn-lt"/>
              </a:rPr>
              <a:t> once (1) per year, however the member's frame allowance can still be used if contact lenses are elected.  You can use the contact allowance throughout the year and doesn't need to be used all at once. </a:t>
            </a:r>
            <a:endParaRPr lang="en-US" sz="1200" dirty="0">
              <a:latin typeface="+mn-lt"/>
              <a:cs typeface="Calibri"/>
            </a:endParaRPr>
          </a:p>
          <a:p>
            <a:pPr marL="174625" marR="0" lvl="0" indent="-174625" algn="just" defTabSz="914400" rtl="0" eaLnBrk="1" fontAlgn="auto" latinLnBrk="0" hangingPunct="1">
              <a:lnSpc>
                <a:spcPct val="100000"/>
              </a:lnSpc>
              <a:spcBef>
                <a:spcPct val="0"/>
              </a:spcBef>
              <a:spcAft>
                <a:spcPts val="611"/>
              </a:spcAft>
              <a:buClrTx/>
              <a:buSzTx/>
              <a:buFont typeface="Arial" panose="020B0604020202020204" pitchFamily="34" charset="0"/>
              <a:buChar char="•"/>
              <a:tabLst/>
              <a:defRPr/>
            </a:pPr>
            <a:r>
              <a:rPr lang="en-US" sz="1200" dirty="0">
                <a:latin typeface="+mn-lt"/>
              </a:rPr>
              <a:t>Please note, that </a:t>
            </a:r>
            <a:r>
              <a:rPr lang="en-US" sz="1200" dirty="0" err="1">
                <a:latin typeface="+mn-lt"/>
              </a:rPr>
              <a:t>Avēsis</a:t>
            </a:r>
            <a:r>
              <a:rPr lang="en-US" sz="1200" dirty="0">
                <a:latin typeface="+mn-lt"/>
              </a:rPr>
              <a:t> agreements with the vision providers are limited to their “brick and mortar” locations and do not include any online or mobile app presence.  When purchasing contact lenses online by mail order, benefits will be provided at non-network levels. </a:t>
            </a:r>
            <a:r>
              <a:rPr lang="en-US" sz="1200" b="1" dirty="0">
                <a:latin typeface="+mn-lt"/>
              </a:rPr>
              <a:t>To access the Network level of benefits for contact lenses, you should purchase them directly through a Network provider’s office.</a:t>
            </a:r>
            <a:endParaRPr lang="en-US" sz="1200" dirty="0">
              <a:latin typeface="+mn-lt"/>
              <a:cs typeface="Calibri" panose="020F0502020204030204"/>
            </a:endParaRPr>
          </a:p>
          <a:p>
            <a:pPr marL="174679" marR="0" lvl="0" indent="-174679" algn="just" defTabSz="914400" rtl="0" eaLnBrk="1" fontAlgn="auto" latinLnBrk="0" hangingPunct="1">
              <a:lnSpc>
                <a:spcPct val="100000"/>
              </a:lnSpc>
              <a:spcBef>
                <a:spcPct val="0"/>
              </a:spcBef>
              <a:spcAft>
                <a:spcPts val="611"/>
              </a:spcAft>
              <a:buClrTx/>
              <a:buSzTx/>
              <a:buFont typeface="Arial" panose="020B0604020202020204" pitchFamily="34" charset="0"/>
              <a:buChar char="•"/>
              <a:tabLst/>
              <a:defRPr/>
            </a:pPr>
            <a:endParaRPr lang="en-US" sz="1200" dirty="0">
              <a:latin typeface="+mn-lt"/>
              <a:cs typeface="Calibri" panose="020F0502020204030204"/>
            </a:endParaRPr>
          </a:p>
          <a:p>
            <a:pPr marL="174625" indent="-174625" algn="just" eaLnBrk="1" hangingPunct="1">
              <a:spcBef>
                <a:spcPct val="0"/>
              </a:spcBef>
              <a:spcAft>
                <a:spcPts val="611"/>
              </a:spcAft>
              <a:buFont typeface="Arial" panose="020B0604020202020204" pitchFamily="34" charset="0"/>
              <a:buChar char="•"/>
              <a:defRPr/>
            </a:pPr>
            <a:r>
              <a:rPr lang="en-US" altLang="en-US" dirty="0"/>
              <a:t>Also included with your vision plan are:</a:t>
            </a:r>
            <a:endParaRPr lang="en-US" altLang="en-US" dirty="0">
              <a:cs typeface="Calibri"/>
            </a:endParaRPr>
          </a:p>
          <a:p>
            <a:pPr marL="631825" lvl="1" indent="-174625" algn="just" eaLnBrk="1" hangingPunct="1">
              <a:spcBef>
                <a:spcPct val="0"/>
              </a:spcBef>
              <a:spcAft>
                <a:spcPts val="611"/>
              </a:spcAft>
              <a:buFont typeface="Arial" panose="020B0604020202020204" pitchFamily="34" charset="0"/>
              <a:buChar char="•"/>
              <a:defRPr/>
            </a:pPr>
            <a:r>
              <a:rPr lang="en-US" altLang="en-US" dirty="0"/>
              <a:t>Discounts for hearing aids through </a:t>
            </a:r>
            <a:r>
              <a:rPr lang="en-US" altLang="en-US" dirty="0" err="1"/>
              <a:t>Ampliphon</a:t>
            </a:r>
            <a:endParaRPr lang="en-US" altLang="en-US" dirty="0">
              <a:cs typeface="Calibri" panose="020F0502020204030204"/>
            </a:endParaRPr>
          </a:p>
          <a:p>
            <a:pPr marL="631825" lvl="1" indent="-174625" algn="just" eaLnBrk="1" hangingPunct="1">
              <a:spcBef>
                <a:spcPct val="0"/>
              </a:spcBef>
              <a:spcAft>
                <a:spcPts val="611"/>
              </a:spcAft>
              <a:buFont typeface="Arial" panose="020B0604020202020204" pitchFamily="34" charset="0"/>
              <a:buChar char="•"/>
              <a:defRPr/>
            </a:pPr>
            <a:r>
              <a:rPr lang="en-US" altLang="en-US" dirty="0"/>
              <a:t>LASIK discount of up to 25% with </a:t>
            </a:r>
            <a:r>
              <a:rPr lang="en-US" altLang="en-US" dirty="0" err="1"/>
              <a:t>Qualsight</a:t>
            </a:r>
            <a:endParaRPr lang="en-US" altLang="en-US" dirty="0">
              <a:cs typeface="Calibri" panose="020F0502020204030204"/>
            </a:endParaRPr>
          </a:p>
          <a:p>
            <a:pPr marL="174679" indent="-174679" algn="just" eaLnBrk="1" hangingPunct="1">
              <a:spcBef>
                <a:spcPct val="0"/>
              </a:spcBef>
              <a:spcAft>
                <a:spcPts val="611"/>
              </a:spcAft>
              <a:buFont typeface="Arial" panose="020B0604020202020204" pitchFamily="34" charset="0"/>
              <a:buChar char="•"/>
              <a:defRPr/>
            </a:pPr>
            <a:endParaRPr lang="en-US" altLang="en-US" dirty="0"/>
          </a:p>
          <a:p>
            <a:pPr marL="174625" marR="0" lvl="0" indent="-174625" algn="just" defTabSz="914400" rtl="0" eaLnBrk="1" fontAlgn="auto" latinLnBrk="0" hangingPunct="1">
              <a:lnSpc>
                <a:spcPct val="100000"/>
              </a:lnSpc>
              <a:spcBef>
                <a:spcPct val="0"/>
              </a:spcBef>
              <a:spcAft>
                <a:spcPts val="611"/>
              </a:spcAft>
              <a:buClrTx/>
              <a:buSzTx/>
              <a:buFont typeface="Arial" panose="020B0604020202020204" pitchFamily="34" charset="0"/>
              <a:buChar char="•"/>
              <a:tabLst/>
              <a:defRPr/>
            </a:pPr>
            <a:r>
              <a:rPr lang="en-US" sz="1200" dirty="0">
                <a:latin typeface="+mn-lt"/>
                <a:cs typeface="Calibri"/>
              </a:rPr>
              <a:t>For a complete list of covered services, please review the plan description available on the State Employee Health Plan Website.</a:t>
            </a:r>
          </a:p>
          <a:p>
            <a:pPr marL="174679" indent="-174679" algn="just" eaLnBrk="1" hangingPunct="1">
              <a:spcBef>
                <a:spcPct val="0"/>
              </a:spcBef>
              <a:spcAft>
                <a:spcPts val="611"/>
              </a:spcAft>
              <a:buFont typeface="Arial" panose="020B0604020202020204" pitchFamily="34" charset="0"/>
              <a:buChar char="•"/>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30</a:t>
            </a:fld>
            <a:endParaRPr lang="en-US"/>
          </a:p>
        </p:txBody>
      </p:sp>
    </p:spTree>
    <p:extLst>
      <p:ext uri="{BB962C8B-B14F-4D97-AF65-F5344CB8AC3E}">
        <p14:creationId xmlns:p14="http://schemas.microsoft.com/office/powerpoint/2010/main" val="243793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a:latin typeface="+mn-lt"/>
              </a:rPr>
              <a:t>The State Employee Health Plan also offers five options for Flexible Spending Accounts, also known as FSAs.</a:t>
            </a:r>
          </a:p>
          <a:p>
            <a:pPr marL="171450" indent="-171450">
              <a:buFont typeface="Arial" panose="020B0604020202020204" pitchFamily="34" charset="0"/>
              <a:buChar char="•"/>
            </a:pPr>
            <a:endParaRPr lang="en-US" sz="1200" baseline="0" dirty="0">
              <a:latin typeface="+mn-lt"/>
            </a:endParaRPr>
          </a:p>
          <a:p>
            <a:pPr marL="171450" indent="-171450">
              <a:buFont typeface="Arial" panose="020B0604020202020204" pitchFamily="34" charset="0"/>
              <a:buChar char="•"/>
            </a:pPr>
            <a:r>
              <a:rPr lang="en-US" sz="1200" baseline="0" dirty="0">
                <a:latin typeface="+mn-lt"/>
              </a:rPr>
              <a:t>Flexible Spending Accounts (FSAs) are</a:t>
            </a:r>
            <a:r>
              <a:rPr lang="en-US" sz="1200" dirty="0">
                <a:latin typeface="+mn-lt"/>
              </a:rPr>
              <a:t> administered by NueSynergy</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FSAs can </a:t>
            </a:r>
            <a:r>
              <a:rPr lang="en-US" sz="1200" dirty="0">
                <a:solidFill>
                  <a:srgbClr val="FF0000"/>
                </a:solidFill>
                <a:latin typeface="+mn-lt"/>
              </a:rPr>
              <a:t>help you save money on health care and dependent care expenses</a:t>
            </a:r>
            <a:r>
              <a:rPr lang="en-US" sz="1200" dirty="0">
                <a:latin typeface="+mn-lt"/>
              </a:rPr>
              <a:t>. </a:t>
            </a:r>
            <a:endParaRPr lang="en-US" sz="1200" dirty="0">
              <a:latin typeface="+mn-lt"/>
              <a:cs typeface="Calibri" panose="020F0502020204030204"/>
            </a:endParaRPr>
          </a:p>
          <a:p>
            <a:pPr marL="171450" indent="-171450">
              <a:buFont typeface="Arial" panose="020B0604020202020204" pitchFamily="34" charset="0"/>
              <a:buChar char="•"/>
            </a:pPr>
            <a:endParaRPr lang="en-US" sz="1200" dirty="0">
              <a:latin typeface="+mn-lt"/>
              <a:cs typeface="Calibri" panose="020F0502020204030204"/>
            </a:endParaRPr>
          </a:p>
          <a:p>
            <a:pPr marL="171450" indent="-171450">
              <a:buFont typeface="Arial" panose="020B0604020202020204" pitchFamily="34" charset="0"/>
              <a:buChar char="•"/>
            </a:pPr>
            <a:r>
              <a:rPr lang="en-US" sz="1200" dirty="0">
                <a:latin typeface="+mn-lt"/>
              </a:rPr>
              <a:t>By enrolling in an FSA, you will have the ability to contribute funds from your paycheck on a pre-tax basis to your FSA to pay for qualified expenses. </a:t>
            </a:r>
            <a:endParaRPr lang="en-US" sz="1200" dirty="0">
              <a:latin typeface="+mn-lt"/>
              <a:cs typeface="Calibri"/>
            </a:endParaRP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These funds may be used, as defined by the IRS, for out-of-pocket medical, dental and vision expenses, dependent care expenses, or new for 2024 parking or mass transit expenses. </a:t>
            </a:r>
            <a:endParaRPr lang="en-US" sz="1200" dirty="0">
              <a:latin typeface="+mn-lt"/>
              <a:cs typeface="Calibri"/>
            </a:endParaRP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Because these contributions are on a pre-tax basis, you save money by reducing your annual taxable income. As always, please consult a qualified financial professional regarding your specific circumstances.</a:t>
            </a:r>
            <a:endParaRPr lang="en-US" sz="1200" dirty="0">
              <a:latin typeface="+mn-lt"/>
              <a:cs typeface="Calibri"/>
            </a:endParaRPr>
          </a:p>
          <a:p>
            <a:r>
              <a:rPr lang="en-US" sz="1200" dirty="0">
                <a:latin typeface="+mn-lt"/>
              </a:rPr>
              <a:t> </a:t>
            </a:r>
            <a:endParaRPr lang="en-US" sz="1200" dirty="0">
              <a:latin typeface="+mn-lt"/>
              <a:cs typeface="Calibri"/>
            </a:endParaRPr>
          </a:p>
          <a:p>
            <a:pPr marL="0" indent="0">
              <a:buFontTx/>
              <a:buNone/>
            </a:pPr>
            <a:r>
              <a:rPr lang="en-US" sz="1200" dirty="0">
                <a:latin typeface="+mn-lt"/>
              </a:rPr>
              <a:t>The </a:t>
            </a:r>
            <a:r>
              <a:rPr lang="en-US" sz="1200" b="1" dirty="0">
                <a:latin typeface="+mn-lt"/>
              </a:rPr>
              <a:t>Health Care FSA </a:t>
            </a:r>
            <a:r>
              <a:rPr lang="en-US" sz="1200" dirty="0">
                <a:latin typeface="+mn-lt"/>
              </a:rPr>
              <a:t>is available to people enrolled in plans A or J, and people enrolled in Plan C and Plan N who have an HRA. </a:t>
            </a:r>
            <a:r>
              <a:rPr lang="en-US" sz="1200" b="0" i="0" u="none" strike="noStrike" dirty="0">
                <a:solidFill>
                  <a:srgbClr val="000000"/>
                </a:solidFill>
                <a:effectLst/>
                <a:latin typeface="+mn-lt"/>
              </a:rPr>
              <a:t>This account allows reimbursement for qualified medical, dental or vision expenses not covered by insurance. Common expenses for the Healthcare FSA include Copays, prescriptions, eyeglasses, dental services, and orthodontics. </a:t>
            </a:r>
            <a:r>
              <a:rPr lang="en-US" sz="1200" dirty="0">
                <a:latin typeface="+mn-lt"/>
              </a:rPr>
              <a:t> </a:t>
            </a:r>
          </a:p>
          <a:p>
            <a:pPr marL="0" indent="0">
              <a:buFontTx/>
              <a:buNone/>
            </a:pPr>
            <a:endParaRPr lang="en-US" sz="1200" dirty="0">
              <a:latin typeface="+mn-lt"/>
              <a:cs typeface="Calibri"/>
            </a:endParaRPr>
          </a:p>
          <a:p>
            <a:pPr marL="0" indent="0">
              <a:buFontTx/>
              <a:buNone/>
            </a:pPr>
            <a:r>
              <a:rPr lang="en-US" sz="1200" dirty="0">
                <a:latin typeface="+mn-lt"/>
              </a:rPr>
              <a:t>The </a:t>
            </a:r>
            <a:r>
              <a:rPr lang="en-US" sz="1200" b="1" dirty="0">
                <a:latin typeface="+mn-lt"/>
              </a:rPr>
              <a:t>Limited Purpose FSA </a:t>
            </a:r>
            <a:r>
              <a:rPr lang="en-US" sz="1200" dirty="0">
                <a:latin typeface="+mn-lt"/>
              </a:rPr>
              <a:t>is available to people enrolled in Plans C and N, who have a Health Savings Account (HSA).  The Limited Purpose FSA works the same as the medical, dental and vision FSA, but when you have an HSA, your Limited Purpose FSA covers </a:t>
            </a:r>
            <a:r>
              <a:rPr lang="en-US" sz="1200" i="1" dirty="0">
                <a:latin typeface="+mn-lt"/>
              </a:rPr>
              <a:t>only dental and vision expenses</a:t>
            </a:r>
            <a:r>
              <a:rPr lang="en-US" sz="1200" dirty="0">
                <a:latin typeface="+mn-lt"/>
              </a:rPr>
              <a:t>, per IRS guidelines. </a:t>
            </a:r>
          </a:p>
          <a:p>
            <a:pPr marL="0" indent="0">
              <a:buFontTx/>
              <a:buNone/>
            </a:pPr>
            <a:endParaRPr lang="en-US" sz="1200" dirty="0">
              <a:latin typeface="+mn-lt"/>
              <a:cs typeface="Calibri"/>
            </a:endParaRPr>
          </a:p>
          <a:p>
            <a:pPr marL="0" indent="0">
              <a:buFontTx/>
              <a:buNone/>
            </a:pPr>
            <a:r>
              <a:rPr lang="en-US" sz="1200" dirty="0">
                <a:latin typeface="+mn-lt"/>
              </a:rPr>
              <a:t>The </a:t>
            </a:r>
            <a:r>
              <a:rPr lang="en-US" sz="1200" b="1" dirty="0">
                <a:latin typeface="+mn-lt"/>
              </a:rPr>
              <a:t>Dependent Care FSA </a:t>
            </a:r>
            <a:r>
              <a:rPr lang="en-US" sz="1200" b="0" i="0" dirty="0">
                <a:solidFill>
                  <a:srgbClr val="000000"/>
                </a:solidFill>
                <a:effectLst/>
                <a:latin typeface="+mn-lt"/>
              </a:rPr>
              <a:t>allows reimbursement when a dependent under the age of 13 or adult dependent is physically or mentally incapable of self-care. per IRS guidelines.  Common Dependent Care costs include daycare centers, before/after school care and adult daycare centers. </a:t>
            </a:r>
          </a:p>
          <a:p>
            <a:pPr marL="0" indent="0">
              <a:buFontTx/>
              <a:buNone/>
            </a:pPr>
            <a:endParaRPr lang="en-US" sz="1200" dirty="0">
              <a:latin typeface="+mn-lt"/>
              <a:cs typeface="Calibri"/>
            </a:endParaRPr>
          </a:p>
          <a:p>
            <a:pPr algn="l" rtl="0" fontAlgn="base">
              <a:buFont typeface="+mj-lt"/>
              <a:buNone/>
            </a:pPr>
            <a:r>
              <a:rPr lang="en-US" sz="1200" b="0" i="0" u="none" strike="noStrike" dirty="0">
                <a:solidFill>
                  <a:srgbClr val="000000"/>
                </a:solidFill>
                <a:effectLst/>
                <a:latin typeface="+mn-lt"/>
              </a:rPr>
              <a:t>The </a:t>
            </a:r>
            <a:r>
              <a:rPr lang="en-US" sz="1200" b="1" i="0" u="none" strike="noStrike" dirty="0">
                <a:solidFill>
                  <a:srgbClr val="000000"/>
                </a:solidFill>
                <a:effectLst/>
                <a:latin typeface="+mn-lt"/>
              </a:rPr>
              <a:t>Mass Transit FSA. </a:t>
            </a:r>
            <a:r>
              <a:rPr lang="en-US" sz="1200" b="0" i="0" u="none" strike="noStrike" dirty="0">
                <a:solidFill>
                  <a:srgbClr val="000000"/>
                </a:solidFill>
                <a:effectLst/>
                <a:latin typeface="+mn-lt"/>
              </a:rPr>
              <a:t>It allows reimbursement for qualified mass transit tickets or passes like the bus or State of Kansas Vanpools. </a:t>
            </a:r>
            <a:r>
              <a:rPr lang="en-US" sz="1200" b="0" i="0" dirty="0">
                <a:solidFill>
                  <a:srgbClr val="444444"/>
                </a:solidFill>
                <a:effectLst/>
                <a:latin typeface="+mn-lt"/>
              </a:rPr>
              <a:t>​</a:t>
            </a:r>
          </a:p>
          <a:p>
            <a:pPr algn="l" rtl="0" fontAlgn="base">
              <a:buFont typeface="+mj-lt"/>
              <a:buNone/>
            </a:pPr>
            <a:endParaRPr lang="en-US" sz="1200" b="0" i="0" u="none" strike="noStrike" dirty="0">
              <a:solidFill>
                <a:srgbClr val="444444"/>
              </a:solidFill>
              <a:effectLst/>
              <a:latin typeface="+mn-lt"/>
            </a:endParaRPr>
          </a:p>
          <a:p>
            <a:pPr algn="l" rtl="0" fontAlgn="base">
              <a:buFont typeface="+mj-lt"/>
              <a:buNone/>
            </a:pPr>
            <a:r>
              <a:rPr lang="en-US" sz="1200" b="0" i="0" u="none" strike="noStrike" dirty="0">
                <a:solidFill>
                  <a:srgbClr val="444444"/>
                </a:solidFill>
                <a:effectLst/>
                <a:latin typeface="+mn-lt"/>
              </a:rPr>
              <a:t>The </a:t>
            </a:r>
            <a:r>
              <a:rPr lang="en-US" sz="1200" b="1" i="0" u="none" strike="noStrike" dirty="0">
                <a:solidFill>
                  <a:srgbClr val="000000"/>
                </a:solidFill>
                <a:effectLst/>
                <a:latin typeface="+mn-lt"/>
              </a:rPr>
              <a:t>Parking FSA.</a:t>
            </a:r>
            <a:r>
              <a:rPr lang="en-US" sz="1200" b="0" i="0" u="none" strike="noStrike" dirty="0">
                <a:solidFill>
                  <a:srgbClr val="000000"/>
                </a:solidFill>
                <a:effectLst/>
                <a:latin typeface="+mn-lt"/>
              </a:rPr>
              <a:t> It allows for reimbursement for parking associated with your daily commute. If your employer currently deducts your parking expenses pre-tax, you will not need this option. </a:t>
            </a:r>
            <a:endParaRPr lang="en-US" sz="1200" dirty="0">
              <a:latin typeface="+mn-lt"/>
              <a:cs typeface="Calibri"/>
            </a:endParaRPr>
          </a:p>
          <a:p>
            <a:endParaRPr lang="en-US" sz="1200" dirty="0">
              <a:latin typeface="+mn-lt"/>
            </a:endParaRPr>
          </a:p>
          <a:p>
            <a:r>
              <a:rPr lang="en-US" sz="1200" dirty="0">
                <a:latin typeface="+mn-lt"/>
              </a:rPr>
              <a:t>To view eligible expenses and more details on these FSA accounts, visit the SEHP website. </a:t>
            </a:r>
            <a:endParaRPr lang="en-US" sz="1200" dirty="0">
              <a:latin typeface="+mn-lt"/>
              <a:cs typeface="Calibri"/>
            </a:endParaRPr>
          </a:p>
          <a:p>
            <a:endParaRPr lang="en-US" sz="1200" dirty="0">
              <a:latin typeface="+mn-lt"/>
            </a:endParaRPr>
          </a:p>
          <a:p>
            <a:pPr>
              <a:defRPr/>
            </a:pPr>
            <a:r>
              <a:rPr lang="en-US" sz="1200" dirty="0">
                <a:latin typeface="+mn-lt"/>
              </a:rPr>
              <a:t>Note:  The Flexible Spending Accounts are available to Active State Employees, Non State Employer Group members will need to check with their employer for availability.   </a:t>
            </a:r>
            <a:endParaRPr lang="en-US" sz="1200" dirty="0">
              <a:latin typeface="+mn-lt"/>
              <a:cs typeface="Calibri"/>
            </a:endParaRPr>
          </a:p>
          <a:p>
            <a:endParaRPr lang="en-US" sz="1200" dirty="0">
              <a:latin typeface="+mn-lt"/>
            </a:endParaRPr>
          </a:p>
          <a:p>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31</a:t>
            </a:fld>
            <a:endParaRPr lang="en-US"/>
          </a:p>
        </p:txBody>
      </p:sp>
    </p:spTree>
    <p:extLst>
      <p:ext uri="{BB962C8B-B14F-4D97-AF65-F5344CB8AC3E}">
        <p14:creationId xmlns:p14="http://schemas.microsoft.com/office/powerpoint/2010/main" val="1887566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FSAs have annual maximum contribution limits each year set by the IRS. The 2023 FSA maximum contributions are shown here because the 2024 IRS maximums have not been published at this time.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pPr>
            <a:r>
              <a:rPr lang="en-US" dirty="0"/>
              <a:t>The 2023 annual maximums for the</a:t>
            </a:r>
            <a:r>
              <a:rPr lang="en-US" baseline="0" dirty="0"/>
              <a:t> medical, dental and vision </a:t>
            </a:r>
            <a:r>
              <a:rPr lang="en-US" b="1" baseline="0" dirty="0"/>
              <a:t>Health Care FSA </a:t>
            </a:r>
            <a:r>
              <a:rPr lang="en-US" b="0" baseline="0" dirty="0"/>
              <a:t>and the </a:t>
            </a:r>
            <a:r>
              <a:rPr lang="en-US" b="1" baseline="0" dirty="0"/>
              <a:t>Limited Purpose FSA </a:t>
            </a:r>
            <a:r>
              <a:rPr lang="en-US" baseline="0" dirty="0"/>
              <a:t>are $3,050. T</a:t>
            </a:r>
            <a:r>
              <a:rPr lang="en-US" dirty="0"/>
              <a:t>he SEHP has established a rollover provision, per IRS regulations.  Rollover means that up to $610 of funds in either of these two accounts may be carried</a:t>
            </a:r>
            <a:r>
              <a:rPr lang="en-US" baseline="0" dirty="0"/>
              <a:t> over to</a:t>
            </a:r>
            <a:r>
              <a:rPr lang="en-US" dirty="0"/>
              <a:t> the next calendar year. </a:t>
            </a:r>
          </a:p>
          <a:p>
            <a:pPr marL="0" indent="0">
              <a:buFont typeface="Arial" panose="020B0604020202020204" pitchFamily="34" charset="0"/>
              <a:buNone/>
              <a:defRPr/>
            </a:pPr>
            <a:endParaRPr lang="en-US" baseline="0" dirty="0"/>
          </a:p>
          <a:p>
            <a:pPr marL="171450" indent="-171450">
              <a:buFont typeface="Arial" panose="020B0604020202020204" pitchFamily="34" charset="0"/>
              <a:buChar char="•"/>
              <a:defRPr/>
            </a:pPr>
            <a:r>
              <a:rPr lang="en-US" baseline="0" dirty="0"/>
              <a:t>The </a:t>
            </a:r>
            <a:r>
              <a:rPr lang="en-US" b="1" baseline="0" dirty="0"/>
              <a:t>Dependent Care FSA</a:t>
            </a:r>
            <a:r>
              <a:rPr lang="en-US" baseline="0" dirty="0"/>
              <a:t> is $5,000 per family.</a:t>
            </a:r>
            <a:r>
              <a:rPr lang="en-US" dirty="0"/>
              <a:t> </a:t>
            </a:r>
            <a:endParaRPr lang="en-US" b="0" i="0" u="none" strike="noStrike" dirty="0">
              <a:solidFill>
                <a:schemeClr val="tx1"/>
              </a:solidFill>
              <a:effectLst/>
              <a:latin typeface="+mn-lt"/>
            </a:endParaRPr>
          </a:p>
          <a:p>
            <a:pPr marL="171450" indent="-171450">
              <a:buFont typeface="Arial" panose="020B0604020202020204" pitchFamily="34" charset="0"/>
              <a:buChar char="•"/>
              <a:defRPr/>
            </a:pPr>
            <a:r>
              <a:rPr lang="en-US" b="1" i="0" u="none" strike="noStrike" dirty="0">
                <a:solidFill>
                  <a:srgbClr val="000000"/>
                </a:solidFill>
                <a:effectLst/>
                <a:latin typeface="Arial" panose="020B0604020202020204" pitchFamily="34" charset="0"/>
              </a:rPr>
              <a:t>Funds in a Dependent Care FSA do not roll over to the following year</a:t>
            </a:r>
            <a:r>
              <a:rPr lang="en-US" dirty="0"/>
              <a:t>; however, the Dependent Care Account does allow participants to incur expenses up to 75 days (through March 15, 2024) after the end of the Calendar Year and continue to use funds from the previous year's Dependent Care Account. </a:t>
            </a:r>
            <a:r>
              <a:rPr lang="en-US" b="0" i="0" u="none" strike="noStrike" dirty="0">
                <a:solidFill>
                  <a:srgbClr val="000000"/>
                </a:solidFill>
                <a:effectLst/>
                <a:latin typeface="Arial" panose="020B0604020202020204" pitchFamily="34" charset="0"/>
              </a:rPr>
              <a:t>The deadline to submit Dependent Care claims against your 2023 Plan Year balance is April 30, 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dirty="0">
              <a:solidFill>
                <a:srgbClr val="000000"/>
              </a:solidFill>
              <a:effectLst/>
              <a:latin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The </a:t>
            </a:r>
            <a:r>
              <a:rPr lang="en-US" b="1" i="0" u="none" strike="noStrike" dirty="0">
                <a:solidFill>
                  <a:srgbClr val="000000"/>
                </a:solidFill>
                <a:effectLst/>
                <a:latin typeface="Arial" panose="020B0604020202020204" pitchFamily="34" charset="0"/>
              </a:rPr>
              <a:t>Mass Transit FSA </a:t>
            </a:r>
            <a:r>
              <a:rPr lang="en-US" b="0" i="0" u="none" strike="noStrike" dirty="0">
                <a:solidFill>
                  <a:srgbClr val="000000"/>
                </a:solidFill>
                <a:effectLst/>
                <a:latin typeface="Arial" panose="020B0604020202020204" pitchFamily="34" charset="0"/>
              </a:rPr>
              <a:t>and</a:t>
            </a:r>
            <a:r>
              <a:rPr lang="en-US" b="1" i="0" u="none" strike="noStrike" dirty="0">
                <a:solidFill>
                  <a:srgbClr val="000000"/>
                </a:solidFill>
                <a:effectLst/>
                <a:latin typeface="Arial" panose="020B0604020202020204" pitchFamily="34" charset="0"/>
              </a:rPr>
              <a:t> Parking FSA </a:t>
            </a:r>
            <a:r>
              <a:rPr lang="en-US" b="0" i="0" u="none" strike="noStrike" dirty="0">
                <a:solidFill>
                  <a:srgbClr val="000000"/>
                </a:solidFill>
                <a:effectLst/>
                <a:latin typeface="Arial" panose="020B0604020202020204" pitchFamily="34" charset="0"/>
              </a:rPr>
              <a:t>maximum is $300 per month. </a:t>
            </a:r>
            <a:r>
              <a:rPr lang="en-US" sz="1200" dirty="0">
                <a:latin typeface="+mn-lt"/>
              </a:rPr>
              <a:t>Any unused funds that remain in your account at the end of the year will be carried over into the next plan year, </a:t>
            </a:r>
            <a:r>
              <a:rPr lang="en-US" sz="1200" b="1" dirty="0">
                <a:latin typeface="+mn-lt"/>
              </a:rPr>
              <a:t>if you continue to participate in the plan</a:t>
            </a:r>
            <a:r>
              <a:rPr lang="en-US" sz="1200" dirty="0">
                <a:latin typeface="+mn-lt"/>
              </a:rPr>
              <a:t>.</a:t>
            </a:r>
          </a:p>
          <a:p>
            <a:pPr marL="228600" marR="0" indent="-228600">
              <a:lnSpc>
                <a:spcPct val="107000"/>
              </a:lnSpc>
              <a:spcBef>
                <a:spcPts val="0"/>
              </a:spcBef>
              <a:spcAft>
                <a:spcPts val="800"/>
              </a:spcAft>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FSAs have a “Use it or Lose it” rule. What this rule means is that you must use all the expenses in your FSA by the end of the calendar year, or the balance will be forfeited.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consult our SEHP website for updated 2024 FSA maximum contribution limits. </a:t>
            </a:r>
            <a:r>
              <a:rPr lang="en-US" sz="1200" b="0" dirty="0">
                <a:latin typeface="+mn-lt"/>
              </a:rPr>
              <a:t>The 2024 Enrollment Guide reflects the maximum payroll deduction amounts based on a 01/01 effective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32</a:t>
            </a:fld>
            <a:endParaRPr lang="en-US"/>
          </a:p>
        </p:txBody>
      </p:sp>
    </p:spTree>
    <p:extLst>
      <p:ext uri="{BB962C8B-B14F-4D97-AF65-F5344CB8AC3E}">
        <p14:creationId xmlns:p14="http://schemas.microsoft.com/office/powerpoint/2010/main" val="2334328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HealthQuest is the SEHP health and wellness program available to all employees and spouses covered by State Employee Health Plan medical plans. </a:t>
            </a:r>
          </a:p>
          <a:p>
            <a:pPr>
              <a:defRPr/>
            </a:pPr>
            <a:endParaRPr lang="en-US" sz="1200" dirty="0">
              <a:latin typeface="+mn-lt"/>
              <a:cs typeface="Calibri"/>
            </a:endParaRPr>
          </a:p>
          <a:p>
            <a:pPr>
              <a:defRPr/>
            </a:pPr>
            <a:r>
              <a:rPr lang="en-US" sz="1200" dirty="0">
                <a:latin typeface="+mn-lt"/>
                <a:cs typeface="Calibri"/>
              </a:rPr>
              <a:t>By using HealthQuest, members may earn credits for the completion of various activities and programs offered throughout the year.</a:t>
            </a:r>
            <a:r>
              <a:rPr lang="en-US" dirty="0">
                <a:cs typeface="Calibri"/>
              </a:rPr>
              <a:t> </a:t>
            </a:r>
          </a:p>
          <a:p>
            <a:pPr>
              <a:defRPr/>
            </a:pPr>
            <a:endParaRPr lang="en-US" dirty="0">
              <a:cs typeface="Calibri"/>
            </a:endParaRPr>
          </a:p>
          <a:p>
            <a:pPr>
              <a:defRPr/>
            </a:pPr>
            <a:r>
              <a:rPr lang="en-US" sz="1200" dirty="0">
                <a:latin typeface="+mn-lt"/>
                <a:cs typeface="Calibri"/>
              </a:rPr>
              <a:t>The premium discount is available to members of all medical plans, A, C, J and N.</a:t>
            </a:r>
            <a:r>
              <a:rPr lang="en-US" dirty="0">
                <a:cs typeface="Calibri"/>
              </a:rPr>
              <a:t>  </a:t>
            </a:r>
            <a:endParaRPr lang="en-US" dirty="0">
              <a:latin typeface="+mn-lt"/>
              <a:cs typeface="Calibri"/>
            </a:endParaRPr>
          </a:p>
          <a:p>
            <a:pPr marL="0" indent="0">
              <a:buFont typeface="Arial" panose="020B0604020202020204" pitchFamily="34" charset="0"/>
              <a:buNone/>
            </a:pPr>
            <a:endParaRPr lang="en-US" sz="1200" dirty="0">
              <a:latin typeface="+mn-lt"/>
              <a:cs typeface="Calibri"/>
            </a:endParaRPr>
          </a:p>
          <a:p>
            <a:r>
              <a:rPr lang="en-US" sz="1200" dirty="0">
                <a:latin typeface="Arial"/>
                <a:cs typeface="Arial"/>
              </a:rPr>
              <a:t>To receive the Premium Incentive Discount:</a:t>
            </a:r>
            <a:r>
              <a:rPr lang="en-US" dirty="0">
                <a:latin typeface="Arial"/>
                <a:cs typeface="Arial"/>
              </a:rPr>
              <a:t> </a:t>
            </a:r>
            <a:endParaRPr lang="en-US" sz="1200" dirty="0">
              <a:latin typeface="Arial"/>
              <a:cs typeface="Arial"/>
            </a:endParaRPr>
          </a:p>
          <a:p>
            <a:pPr marL="0" indent="0">
              <a:buFont typeface="Arial" panose="020B0604020202020204" pitchFamily="34" charset="0"/>
              <a:buNone/>
            </a:pPr>
            <a:endParaRPr lang="en-US" sz="1200" dirty="0">
              <a:latin typeface="Arial"/>
              <a:cs typeface="Arial"/>
            </a:endParaRPr>
          </a:p>
          <a:p>
            <a:pPr marL="171450" indent="-171450">
              <a:buFont typeface="Arial" panose="020B0604020202020204" pitchFamily="34" charset="0"/>
              <a:buChar char="•"/>
            </a:pPr>
            <a:r>
              <a:rPr lang="en-US" sz="1200" dirty="0">
                <a:latin typeface="Arial"/>
                <a:cs typeface="Arial"/>
              </a:rPr>
              <a:t>ONLY the Employee needs to earn credits.</a:t>
            </a:r>
            <a:r>
              <a:rPr lang="en-US" dirty="0">
                <a:latin typeface="Arial"/>
                <a:cs typeface="Arial"/>
              </a:rPr>
              <a:t>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b="1" dirty="0">
              <a:latin typeface="Arial"/>
              <a:cs typeface="Arial"/>
            </a:endParaRPr>
          </a:p>
          <a:p>
            <a:pPr marL="171450" indent="-171450">
              <a:buFont typeface="Arial" panose="020B0604020202020204" pitchFamily="34" charset="0"/>
              <a:buChar char="•"/>
            </a:pPr>
            <a:r>
              <a:rPr lang="en-US" sz="1200" dirty="0">
                <a:latin typeface="Arial"/>
                <a:cs typeface="Arial"/>
              </a:rPr>
              <a:t>Employees need to earn 40 credits to receive the full Premium Incentive Discount.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Employees on Plan A who </a:t>
            </a:r>
            <a:r>
              <a:rPr lang="en-US" dirty="0">
                <a:latin typeface="Arial"/>
                <a:cs typeface="Arial"/>
              </a:rPr>
              <a:t>have been employed for a minimum of 365 days who </a:t>
            </a:r>
            <a:r>
              <a:rPr lang="en-US" sz="1200" dirty="0">
                <a:latin typeface="Arial"/>
                <a:cs typeface="Arial"/>
              </a:rPr>
              <a:t>earn 20-39 credits can receive a partial Premium Incentive Discount.</a:t>
            </a:r>
            <a:r>
              <a:rPr lang="en-US" dirty="0">
                <a:latin typeface="Arial"/>
                <a:cs typeface="Arial"/>
              </a:rPr>
              <a:t> </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You have until December 31</a:t>
            </a:r>
            <a:r>
              <a:rPr lang="en-US" baseline="30000" dirty="0">
                <a:cs typeface="Calibri"/>
              </a:rPr>
              <a:t>st</a:t>
            </a:r>
            <a:r>
              <a:rPr lang="en-US" dirty="0">
                <a:cs typeface="Calibri"/>
              </a:rPr>
              <a:t> to earn your 2024 premium discount.</a:t>
            </a:r>
            <a:endParaRPr lang="en-US" sz="1200" dirty="0">
              <a:latin typeface="+mn-lt"/>
              <a:cs typeface="Calibri"/>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a:defRPr/>
            </a:pPr>
            <a:r>
              <a:rPr lang="en-US" dirty="0">
                <a:cs typeface="Calibri"/>
              </a:rPr>
              <a:t> </a:t>
            </a:r>
            <a:endParaRPr lang="en-US" sz="1200" dirty="0">
              <a:latin typeface="+mn-lt"/>
              <a:cs typeface="Arial"/>
            </a:endParaRPr>
          </a:p>
          <a:p>
            <a:pPr>
              <a:defRPr/>
            </a:pPr>
            <a:endParaRPr lang="en-US" sz="1200" dirty="0">
              <a:latin typeface="+mn-lt"/>
              <a:cs typeface="Arial"/>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33</a:t>
            </a:fld>
            <a:endParaRPr lang="en-US"/>
          </a:p>
        </p:txBody>
      </p:sp>
    </p:spTree>
    <p:extLst>
      <p:ext uri="{BB962C8B-B14F-4D97-AF65-F5344CB8AC3E}">
        <p14:creationId xmlns:p14="http://schemas.microsoft.com/office/powerpoint/2010/main" val="3985385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enrolled in Plans C, J, &amp; N, you may also earn $12.50 in Reward Dollars for each HealthQuest credit, up to $500 per employee!</a:t>
            </a:r>
          </a:p>
          <a:p>
            <a:endParaRPr lang="en-US" dirty="0"/>
          </a:p>
          <a:p>
            <a:r>
              <a:rPr lang="en-US" dirty="0"/>
              <a:t>These Reward Dollars are contributed into your HRA or HSA when you earn them. You have until November 15</a:t>
            </a:r>
            <a:r>
              <a:rPr lang="en-US" baseline="30000" dirty="0"/>
              <a:t>th</a:t>
            </a:r>
            <a:r>
              <a:rPr lang="en-US" dirty="0"/>
              <a:t> to earn HRA/HSA Rewards.</a:t>
            </a:r>
            <a:endParaRPr lang="en-US" dirty="0">
              <a:cs typeface="Calibri"/>
            </a:endParaRPr>
          </a:p>
          <a:p>
            <a:endParaRPr lang="en-US" dirty="0"/>
          </a:p>
          <a:p>
            <a:r>
              <a:rPr lang="en-US" dirty="0"/>
              <a:t>To ensure you are receiving your Reward Dollars, be sure to activate your HealthQuest account at HealthQuest.ks.gov. </a:t>
            </a:r>
          </a:p>
          <a:p>
            <a:endParaRPr lang="en-US" dirty="0">
              <a:cs typeface="Calibri" panose="020F0502020204030204"/>
            </a:endParaRPr>
          </a:p>
          <a:p>
            <a:r>
              <a:rPr lang="en-US" dirty="0"/>
              <a:t>For a complete list of activities available to earn HealthQuest Reward Dollars, visit the HealthQuest portal through the SEHP website.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34</a:t>
            </a:fld>
            <a:endParaRPr lang="en-US"/>
          </a:p>
        </p:txBody>
      </p:sp>
    </p:spTree>
    <p:extLst>
      <p:ext uri="{BB962C8B-B14F-4D97-AF65-F5344CB8AC3E}">
        <p14:creationId xmlns:p14="http://schemas.microsoft.com/office/powerpoint/2010/main" val="381018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lgn="l">
              <a:lnSpc>
                <a:spcPct val="120000"/>
              </a:lnSpc>
              <a:spcAft>
                <a:spcPts val="600"/>
              </a:spcAft>
              <a:buNone/>
            </a:pPr>
            <a:r>
              <a:rPr lang="en-US" sz="1200" b="0" i="0" dirty="0">
                <a:solidFill>
                  <a:srgbClr val="242424"/>
                </a:solidFill>
                <a:effectLst/>
                <a:latin typeface="+mn-lt"/>
              </a:rPr>
              <a:t>The HealthQuest Health Center is open to all employees, spouses and dependent children over age 2 covered by SEHP medical insurance. SEHP members will need to make an appointment and bring their insurance card to prove eligibility for service.</a:t>
            </a:r>
          </a:p>
          <a:p>
            <a:pPr algn="l"/>
            <a:r>
              <a:rPr lang="en-US" sz="1200" b="0" i="0" dirty="0">
                <a:solidFill>
                  <a:srgbClr val="242424"/>
                </a:solidFill>
                <a:effectLst/>
                <a:latin typeface="+mn-lt"/>
              </a:rPr>
              <a:t>All </a:t>
            </a:r>
            <a:r>
              <a:rPr lang="en-US" sz="1200" b="1" i="0" dirty="0">
                <a:solidFill>
                  <a:srgbClr val="242424"/>
                </a:solidFill>
                <a:effectLst/>
                <a:latin typeface="+mn-lt"/>
              </a:rPr>
              <a:t>preventive visits </a:t>
            </a:r>
            <a:r>
              <a:rPr lang="en-US" sz="1200" b="0" i="0" dirty="0">
                <a:solidFill>
                  <a:srgbClr val="242424"/>
                </a:solidFill>
                <a:effectLst/>
                <a:latin typeface="+mn-lt"/>
              </a:rPr>
              <a:t>are provided free of cost regardless of health plan enrollment. </a:t>
            </a:r>
          </a:p>
          <a:p>
            <a:pPr algn="l"/>
            <a:r>
              <a:rPr lang="en-US" sz="1200" b="0" i="0" dirty="0">
                <a:solidFill>
                  <a:srgbClr val="242424"/>
                </a:solidFill>
                <a:effectLst/>
                <a:latin typeface="+mn-lt"/>
              </a:rPr>
              <a:t>Healthcare services are provided at no cost for Plan A members. </a:t>
            </a:r>
          </a:p>
          <a:p>
            <a:pPr algn="l"/>
            <a:r>
              <a:rPr lang="en-US" sz="1200" dirty="0">
                <a:solidFill>
                  <a:srgbClr val="242424"/>
                </a:solidFill>
                <a:latin typeface="+mn-lt"/>
              </a:rPr>
              <a:t>Medical visits </a:t>
            </a:r>
            <a:r>
              <a:rPr lang="en-US" sz="1200" b="0" i="0" dirty="0">
                <a:solidFill>
                  <a:srgbClr val="242424"/>
                </a:solidFill>
                <a:effectLst/>
                <a:latin typeface="+mn-lt"/>
              </a:rPr>
              <a:t>will require a $40 fee for members with Plans C, J, and N</a:t>
            </a:r>
          </a:p>
          <a:p>
            <a:pPr marL="0" indent="0" algn="l">
              <a:buNone/>
            </a:pPr>
            <a:endParaRPr lang="en-US" sz="1200" dirty="0">
              <a:solidFill>
                <a:srgbClr val="242424"/>
              </a:solidFill>
              <a:latin typeface="+mn-lt"/>
            </a:endParaRPr>
          </a:p>
          <a:p>
            <a:pPr algn="l">
              <a:buFont typeface="Wingdings" panose="05000000000000000000" pitchFamily="2" charset="2"/>
              <a:buChar char="Ø"/>
            </a:pPr>
            <a:r>
              <a:rPr lang="en-US" sz="1200" b="0" i="0" dirty="0">
                <a:solidFill>
                  <a:srgbClr val="242424"/>
                </a:solidFill>
                <a:effectLst/>
                <a:latin typeface="+mn-lt"/>
                <a:cs typeface="Arial" panose="020B0604020202020204" pitchFamily="34" charset="0"/>
              </a:rPr>
              <a:t>Schedule an appointment, </a:t>
            </a:r>
            <a:r>
              <a:rPr lang="en-US" sz="1200" dirty="0">
                <a:solidFill>
                  <a:srgbClr val="3E4246"/>
                </a:solidFill>
                <a:latin typeface="+mn-lt"/>
                <a:cs typeface="Arial" panose="020B0604020202020204" pitchFamily="34" charset="0"/>
              </a:rPr>
              <a:t>r</a:t>
            </a:r>
            <a:r>
              <a:rPr lang="en-US" sz="1200" b="0" i="0" dirty="0">
                <a:solidFill>
                  <a:srgbClr val="3E4246"/>
                </a:solidFill>
                <a:effectLst/>
                <a:latin typeface="+mn-lt"/>
                <a:cs typeface="Arial" panose="020B0604020202020204" pitchFamily="34" charset="0"/>
              </a:rPr>
              <a:t>equest prescription refills, access your medical records and forms by visiting th</a:t>
            </a:r>
            <a:r>
              <a:rPr lang="en-US" sz="1200" dirty="0">
                <a:solidFill>
                  <a:srgbClr val="3E4246"/>
                </a:solidFill>
                <a:latin typeface="+mn-lt"/>
                <a:cs typeface="Arial" panose="020B0604020202020204" pitchFamily="34" charset="0"/>
              </a:rPr>
              <a:t>e </a:t>
            </a:r>
            <a:r>
              <a:rPr lang="en-US" sz="1200" b="0" i="0" dirty="0">
                <a:solidFill>
                  <a:srgbClr val="242424"/>
                </a:solidFill>
                <a:effectLst/>
                <a:latin typeface="+mn-lt"/>
              </a:rPr>
              <a:t>Marathon Health </a:t>
            </a:r>
            <a:r>
              <a:rPr lang="en-US" sz="1200" b="0" i="0" dirty="0" err="1">
                <a:solidFill>
                  <a:srgbClr val="242424"/>
                </a:solidFill>
                <a:effectLst/>
                <a:latin typeface="+mn-lt"/>
              </a:rPr>
              <a:t>ePortal</a:t>
            </a:r>
            <a:r>
              <a:rPr lang="en-US" sz="1200" b="0" i="0" dirty="0">
                <a:solidFill>
                  <a:srgbClr val="242424"/>
                </a:solidFill>
                <a:effectLst/>
                <a:latin typeface="+mn-lt"/>
              </a:rPr>
              <a:t> at </a:t>
            </a:r>
            <a:r>
              <a:rPr lang="en-US" sz="1200" b="0" i="0" u="none" strike="noStrike" dirty="0">
                <a:solidFill>
                  <a:srgbClr val="163B68"/>
                </a:solidFill>
                <a:effectLst/>
                <a:latin typeface="+mn-lt"/>
                <a:hlinkClick r:id="rId3"/>
              </a:rPr>
              <a:t>my.marathon-health.com</a:t>
            </a:r>
            <a:r>
              <a:rPr lang="en-US" sz="1200" b="0" i="0" dirty="0">
                <a:solidFill>
                  <a:srgbClr val="242424"/>
                </a:solidFill>
                <a:effectLst/>
                <a:latin typeface="+mn-lt"/>
              </a:rPr>
              <a:t>.</a:t>
            </a:r>
            <a:endParaRPr lang="en-US" sz="1200" b="0" i="0" dirty="0">
              <a:solidFill>
                <a:srgbClr val="3E4246"/>
              </a:solidFill>
              <a:effectLst/>
              <a:latin typeface="+mn-lt"/>
              <a:cs typeface="Arial" panose="020B0604020202020204" pitchFamily="34" charset="0"/>
            </a:endParaRPr>
          </a:p>
          <a:p>
            <a:pPr algn="l">
              <a:buFont typeface="Wingdings" panose="05000000000000000000" pitchFamily="2" charset="2"/>
              <a:buChar char="Ø"/>
            </a:pPr>
            <a:r>
              <a:rPr lang="en-US" sz="1200" b="0" i="0" dirty="0">
                <a:solidFill>
                  <a:srgbClr val="242424"/>
                </a:solidFill>
                <a:effectLst/>
                <a:latin typeface="+mn-lt"/>
              </a:rPr>
              <a:t>You can also schedule an appointment by calling the HealthQuest Health Center.</a:t>
            </a:r>
          </a:p>
          <a:p>
            <a:pPr algn="l">
              <a:buFont typeface="Wingdings" panose="05000000000000000000" pitchFamily="2" charset="2"/>
              <a:buChar char="Ø"/>
            </a:pPr>
            <a:endParaRPr lang="en-US" sz="1200" b="0" i="0" dirty="0">
              <a:solidFill>
                <a:srgbClr val="242424"/>
              </a:solidFill>
              <a:effectLst/>
              <a:latin typeface="+mn-lt"/>
            </a:endParaRPr>
          </a:p>
          <a:p>
            <a:pPr marL="0" indent="0">
              <a:buNone/>
            </a:pPr>
            <a:r>
              <a:rPr lang="en-US" sz="1200" b="1" dirty="0">
                <a:latin typeface="+mn-lt"/>
                <a:cs typeface="Arial" panose="020B0604020202020204" pitchFamily="34" charset="0"/>
              </a:rPr>
              <a:t>The HealthQuest Health Center </a:t>
            </a:r>
          </a:p>
          <a:p>
            <a:pPr marL="0" indent="0">
              <a:buNone/>
            </a:pPr>
            <a:r>
              <a:rPr lang="en-US" sz="1200" dirty="0">
                <a:latin typeface="+mn-lt"/>
                <a:cs typeface="Arial" panose="020B0604020202020204" pitchFamily="34" charset="0"/>
              </a:rPr>
              <a:t>901 S. Kansas Ave.</a:t>
            </a:r>
          </a:p>
          <a:p>
            <a:pPr marL="0" indent="0">
              <a:buNone/>
            </a:pPr>
            <a:r>
              <a:rPr lang="en-US" sz="1200" dirty="0">
                <a:latin typeface="+mn-lt"/>
                <a:cs typeface="Arial" panose="020B0604020202020204" pitchFamily="34" charset="0"/>
              </a:rPr>
              <a:t>Topeka, Kansas. </a:t>
            </a:r>
          </a:p>
          <a:p>
            <a:pPr marL="0" indent="0">
              <a:buNone/>
            </a:pPr>
            <a:r>
              <a:rPr lang="en-US" sz="1200" b="1" i="0" dirty="0">
                <a:effectLst/>
                <a:latin typeface="+mn-lt"/>
              </a:rPr>
              <a:t>785-783-4080</a:t>
            </a:r>
          </a:p>
          <a:p>
            <a:pPr marL="0" indent="0">
              <a:buNone/>
            </a:pPr>
            <a:endParaRPr lang="en-US" sz="1200" b="1" i="0" dirty="0">
              <a:effectLst/>
              <a:latin typeface="+mn-lt"/>
              <a:cs typeface="Arial" panose="020B0604020202020204" pitchFamily="34" charset="0"/>
            </a:endParaRPr>
          </a:p>
          <a:p>
            <a:pPr marL="0" indent="0">
              <a:buNone/>
            </a:pPr>
            <a:r>
              <a:rPr lang="en-US" sz="1200" b="1" i="0" dirty="0">
                <a:effectLst/>
                <a:latin typeface="+mn-lt"/>
                <a:cs typeface="Arial" panose="020B0604020202020204" pitchFamily="34" charset="0"/>
              </a:rPr>
              <a:t>Clinic Hours</a:t>
            </a:r>
            <a:endParaRPr lang="en-US" sz="1200" dirty="0">
              <a:latin typeface="+mn-lt"/>
              <a:cs typeface="Arial" panose="020B0604020202020204" pitchFamily="34" charset="0"/>
            </a:endParaRPr>
          </a:p>
          <a:p>
            <a:pPr marL="0" indent="0" algn="just">
              <a:buNone/>
            </a:pPr>
            <a:r>
              <a:rPr lang="en-US" sz="1200" dirty="0">
                <a:latin typeface="+mn-lt"/>
                <a:cs typeface="Arial" panose="020B0604020202020204" pitchFamily="34" charset="0"/>
              </a:rPr>
              <a:t>Monday, Wednesday, and Friday from 7am - 4pm  </a:t>
            </a:r>
          </a:p>
          <a:p>
            <a:pPr marL="0" indent="0" algn="just">
              <a:buNone/>
            </a:pPr>
            <a:r>
              <a:rPr lang="en-US" sz="1200" dirty="0">
                <a:latin typeface="+mn-lt"/>
                <a:cs typeface="Arial" panose="020B0604020202020204" pitchFamily="34" charset="0"/>
              </a:rPr>
              <a:t>Tuesday and Thursday from 9am - 6pm.</a:t>
            </a:r>
            <a:endParaRPr lang="en-US" sz="1200" b="0" i="0" dirty="0">
              <a:solidFill>
                <a:srgbClr val="242424"/>
              </a:solidFill>
              <a:effectLst/>
              <a:latin typeface="+mn-lt"/>
              <a:cs typeface="Arial" panose="020B0604020202020204" pitchFamily="34" charset="0"/>
            </a:endParaRPr>
          </a:p>
          <a:p>
            <a:pPr algn="l" rtl="0" fontAlgn="base">
              <a:buFont typeface="Arial" panose="020B0604020202020204" pitchFamily="34" charset="0"/>
              <a:buNone/>
            </a:pPr>
            <a:endParaRPr lang="en-US" sz="1800" b="0" i="0" dirty="0">
              <a:solidFill>
                <a:srgbClr val="000000"/>
              </a:solidFill>
              <a:effectLst/>
              <a:latin typeface="Calibri"/>
              <a:ea typeface="游明朝"/>
              <a:cs typeface="Calibri"/>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35</a:t>
            </a:fld>
            <a:endParaRPr lang="en-US"/>
          </a:p>
        </p:txBody>
      </p:sp>
    </p:spTree>
    <p:extLst>
      <p:ext uri="{BB962C8B-B14F-4D97-AF65-F5344CB8AC3E}">
        <p14:creationId xmlns:p14="http://schemas.microsoft.com/office/powerpoint/2010/main" val="3693981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mn-lt"/>
                <a:cs typeface="Arial"/>
              </a:rPr>
              <a:t>The State Employee Health Plan offers an employee clinic, available exclusively to members covered by the State Employee Health Plan medical plans.</a:t>
            </a: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cs typeface="Arial"/>
              </a:rPr>
              <a:t>State and Non-State employees, spouses, and dependent children over age two covered by SEHP medical insurance may use the HealthQuest Health Center in Topeka.</a:t>
            </a:r>
            <a:r>
              <a:rPr lang="en-US" sz="1200" dirty="0">
                <a:solidFill>
                  <a:srgbClr val="000000"/>
                </a:solidFill>
                <a:latin typeface="+mn-lt"/>
                <a:cs typeface="Arial"/>
              </a:rPr>
              <a:t> </a:t>
            </a:r>
          </a:p>
          <a:p>
            <a:endParaRPr lang="en-US" sz="1200" dirty="0">
              <a:solidFill>
                <a:srgbClr val="000000"/>
              </a:solidFill>
              <a:latin typeface="+mn-lt"/>
              <a:cs typeface="Arial" panose="020B0604020202020204" pitchFamily="34" charset="0"/>
            </a:endParaRPr>
          </a:p>
          <a:p>
            <a:r>
              <a:rPr lang="en-US" sz="1200" b="0" i="0" u="none" strike="noStrike" baseline="0" dirty="0">
                <a:solidFill>
                  <a:srgbClr val="000000"/>
                </a:solidFill>
                <a:latin typeface="+mn-lt"/>
                <a:cs typeface="Arial"/>
              </a:rPr>
              <a:t>The Health Center offers both in-person and Telemedicine appointments, in most cases within 24-hours. The Health Center is open Mondays, Wednesdays and Fridays from 7am – 4pm and Tuesdays and Thursdays from 9am – 6pm.</a:t>
            </a: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cs typeface="Arial"/>
              </a:rPr>
              <a:t>Contracted through Marathon Health, the HealthQuest Health </a:t>
            </a:r>
            <a:r>
              <a:rPr lang="en-US" sz="1200" dirty="0">
                <a:solidFill>
                  <a:srgbClr val="000000"/>
                </a:solidFill>
                <a:latin typeface="+mn-lt"/>
                <a:cs typeface="Arial"/>
              </a:rPr>
              <a:t>Center </a:t>
            </a:r>
            <a:r>
              <a:rPr lang="en-US" sz="1200" b="0" i="0" u="none" strike="noStrike" baseline="0" dirty="0">
                <a:solidFill>
                  <a:srgbClr val="000000"/>
                </a:solidFill>
                <a:latin typeface="+mn-lt"/>
                <a:cs typeface="Arial"/>
              </a:rPr>
              <a:t>offers preventive care, sick care, health coaching, chronic condition coaching and counseling services.</a:t>
            </a:r>
            <a:r>
              <a:rPr lang="en-US" sz="1200" dirty="0">
                <a:solidFill>
                  <a:srgbClr val="000000"/>
                </a:solidFill>
                <a:latin typeface="+mn-lt"/>
                <a:cs typeface="Arial"/>
              </a:rPr>
              <a:t> </a:t>
            </a:r>
            <a:endParaRPr lang="en-US" sz="1200" b="0" i="0" u="none" strike="noStrike" baseline="0" dirty="0">
              <a:solidFill>
                <a:srgbClr val="000000"/>
              </a:solidFill>
              <a:latin typeface="+mn-lt"/>
              <a:cs typeface="Arial"/>
            </a:endParaRP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cs typeface="Arial"/>
              </a:rPr>
              <a:t>All preventive visits, including immunizations and health coaching, are free regardless of health plan enrollment.</a:t>
            </a:r>
            <a:r>
              <a:rPr lang="en-US" sz="1200" dirty="0">
                <a:solidFill>
                  <a:srgbClr val="000000"/>
                </a:solidFill>
                <a:latin typeface="+mn-lt"/>
                <a:cs typeface="Arial"/>
              </a:rPr>
              <a:t> </a:t>
            </a:r>
            <a:endParaRPr lang="en-US" sz="1200" b="0" i="0" u="none" strike="noStrike" baseline="0" dirty="0">
              <a:solidFill>
                <a:srgbClr val="000000"/>
              </a:solidFill>
              <a:latin typeface="+mn-lt"/>
              <a:cs typeface="Arial"/>
            </a:endParaRP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cs typeface="Arial"/>
              </a:rPr>
              <a:t>Medical care and lab services will be provided at no cost for members of Plan A.</a:t>
            </a:r>
            <a:r>
              <a:rPr lang="en-US" sz="1200" dirty="0">
                <a:solidFill>
                  <a:srgbClr val="000000"/>
                </a:solidFill>
                <a:latin typeface="+mn-lt"/>
                <a:cs typeface="Arial"/>
              </a:rPr>
              <a:t> </a:t>
            </a:r>
            <a:endParaRPr lang="en-US" sz="1200" b="0" i="0" u="none" strike="noStrike" baseline="0" dirty="0">
              <a:solidFill>
                <a:srgbClr val="000000"/>
              </a:solidFill>
              <a:latin typeface="+mn-lt"/>
              <a:cs typeface="Arial"/>
            </a:endParaRP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cs typeface="Arial"/>
              </a:rPr>
              <a:t>Medical care and lab services will require an all-inclusive fee of $40 per visit for members on Plans C, N and J until their Deductible is met. Once the Deductible has been met, medical care will be provided at no cost.</a:t>
            </a:r>
            <a:r>
              <a:rPr lang="en-US" sz="1200" dirty="0">
                <a:solidFill>
                  <a:srgbClr val="000000"/>
                </a:solidFill>
                <a:latin typeface="+mn-lt"/>
                <a:cs typeface="Arial"/>
              </a:rPr>
              <a:t> </a:t>
            </a:r>
            <a:endParaRPr lang="en-US" sz="1200" dirty="0">
              <a:latin typeface="+mn-lt"/>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36</a:t>
            </a:fld>
            <a:endParaRPr lang="en-US"/>
          </a:p>
        </p:txBody>
      </p:sp>
    </p:spTree>
    <p:extLst>
      <p:ext uri="{BB962C8B-B14F-4D97-AF65-F5344CB8AC3E}">
        <p14:creationId xmlns:p14="http://schemas.microsoft.com/office/powerpoint/2010/main" val="1057087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lgn="l">
              <a:lnSpc>
                <a:spcPct val="100000"/>
              </a:lnSpc>
              <a:spcBef>
                <a:spcPts val="0"/>
              </a:spcBef>
              <a:buNone/>
            </a:pPr>
            <a:r>
              <a:rPr lang="en-US" sz="1100" b="0" i="0" dirty="0">
                <a:solidFill>
                  <a:srgbClr val="242424"/>
                </a:solidFill>
                <a:effectLst/>
                <a:latin typeface="+mn-lt"/>
              </a:rPr>
              <a:t>SEHP members </a:t>
            </a:r>
            <a:r>
              <a:rPr lang="en-US" sz="1100" b="0" i="0" dirty="0">
                <a:solidFill>
                  <a:srgbClr val="242424"/>
                </a:solidFill>
                <a:effectLst/>
                <a:latin typeface="+mn-lt"/>
                <a:cs typeface="Arial" panose="020B0604020202020204" pitchFamily="34" charset="0"/>
              </a:rPr>
              <a:t>can schedule an appointment by calling the HealthQuest Health Center or </a:t>
            </a:r>
            <a:r>
              <a:rPr lang="en-US" sz="1100" b="0" i="0" dirty="0">
                <a:solidFill>
                  <a:srgbClr val="3E4246"/>
                </a:solidFill>
                <a:effectLst/>
                <a:latin typeface="+mn-lt"/>
                <a:cs typeface="Arial" panose="020B0604020202020204" pitchFamily="34" charset="0"/>
              </a:rPr>
              <a:t>by visiting th</a:t>
            </a:r>
            <a:r>
              <a:rPr lang="en-US" sz="1100" dirty="0">
                <a:solidFill>
                  <a:srgbClr val="3E4246"/>
                </a:solidFill>
                <a:latin typeface="+mn-lt"/>
                <a:cs typeface="Arial" panose="020B0604020202020204" pitchFamily="34" charset="0"/>
              </a:rPr>
              <a:t>e </a:t>
            </a:r>
            <a:r>
              <a:rPr lang="en-US" sz="1100" b="0" i="0" dirty="0">
                <a:solidFill>
                  <a:srgbClr val="242424"/>
                </a:solidFill>
                <a:effectLst/>
                <a:latin typeface="+mn-lt"/>
              </a:rPr>
              <a:t>Marathon Health </a:t>
            </a:r>
            <a:r>
              <a:rPr lang="en-US" sz="1100" b="0" i="0" dirty="0" err="1">
                <a:solidFill>
                  <a:srgbClr val="242424"/>
                </a:solidFill>
                <a:effectLst/>
                <a:latin typeface="+mn-lt"/>
              </a:rPr>
              <a:t>ePortal</a:t>
            </a:r>
            <a:r>
              <a:rPr lang="en-US" sz="1100" b="0" i="0" dirty="0">
                <a:solidFill>
                  <a:srgbClr val="242424"/>
                </a:solidFill>
                <a:effectLst/>
                <a:latin typeface="+mn-lt"/>
              </a:rPr>
              <a:t> at </a:t>
            </a:r>
            <a:r>
              <a:rPr lang="en-US" sz="1100" b="0" i="0" u="none" strike="noStrike" dirty="0">
                <a:solidFill>
                  <a:srgbClr val="163B68"/>
                </a:solidFill>
                <a:effectLst/>
                <a:latin typeface="+mn-lt"/>
                <a:hlinkClick r:id="rId3"/>
              </a:rPr>
              <a:t>my.marathon-health.com</a:t>
            </a:r>
            <a:r>
              <a:rPr lang="en-US" sz="1100" b="0" i="0" dirty="0">
                <a:solidFill>
                  <a:srgbClr val="242424"/>
                </a:solidFill>
                <a:effectLst/>
                <a:latin typeface="+mn-lt"/>
              </a:rPr>
              <a:t>.</a:t>
            </a:r>
          </a:p>
          <a:p>
            <a:pPr algn="l">
              <a:buFont typeface="Wingdings" panose="05000000000000000000" pitchFamily="2" charset="2"/>
              <a:buChar char="Ø"/>
            </a:pPr>
            <a:endParaRPr lang="en-US" sz="1100" b="0" i="0" dirty="0">
              <a:solidFill>
                <a:srgbClr val="242424"/>
              </a:solidFill>
              <a:effectLst/>
              <a:latin typeface="+mn-lt"/>
            </a:endParaRPr>
          </a:p>
          <a:p>
            <a:pPr marL="0" marR="0">
              <a:spcBef>
                <a:spcPts val="0"/>
              </a:spcBef>
              <a:spcAft>
                <a:spcPts val="375"/>
              </a:spcAft>
            </a:pPr>
            <a:r>
              <a:rPr lang="en-US" sz="1100" b="1" dirty="0">
                <a:solidFill>
                  <a:srgbClr val="000000"/>
                </a:solidFill>
                <a:effectLst/>
                <a:latin typeface="+mn-lt"/>
                <a:ea typeface="Calibri" panose="020F0502020204030204" pitchFamily="34" charset="0"/>
              </a:rPr>
              <a:t>Marathon Health Anywhere </a:t>
            </a:r>
            <a:r>
              <a:rPr lang="en-US" sz="1100" dirty="0">
                <a:solidFill>
                  <a:srgbClr val="000000"/>
                </a:solidFill>
                <a:effectLst/>
                <a:latin typeface="+mn-lt"/>
                <a:ea typeface="Calibri" panose="020F0502020204030204" pitchFamily="34" charset="0"/>
              </a:rPr>
              <a:t>is a virtual care platform that provides statewide access to a dedicated care team of primary care providers, behavior health specialists and health coaches. Marathon and the SEHP recently introduce a short video on the Anywhere program that you can share with your employees or use in team meetings. It is available on the SEHP website. </a:t>
            </a:r>
          </a:p>
          <a:p>
            <a:pPr marL="0" marR="0">
              <a:spcBef>
                <a:spcPts val="0"/>
              </a:spcBef>
              <a:spcAft>
                <a:spcPts val="375"/>
              </a:spcAft>
            </a:pPr>
            <a:endParaRPr lang="en-US" sz="1100" dirty="0">
              <a:solidFill>
                <a:srgbClr val="000000"/>
              </a:solidFill>
              <a:effectLst/>
              <a:latin typeface="+mn-lt"/>
              <a:ea typeface="Calibri" panose="020F0502020204030204" pitchFamily="34" charset="0"/>
            </a:endParaRPr>
          </a:p>
          <a:p>
            <a:pPr marL="0" marR="0">
              <a:spcBef>
                <a:spcPts val="0"/>
              </a:spcBef>
              <a:spcAft>
                <a:spcPts val="375"/>
              </a:spcAft>
            </a:pPr>
            <a:r>
              <a:rPr lang="en-US" sz="1100" b="1" dirty="0">
                <a:solidFill>
                  <a:srgbClr val="000000"/>
                </a:solidFill>
                <a:effectLst/>
                <a:latin typeface="+mn-lt"/>
                <a:ea typeface="Calibri" panose="020F0502020204030204" pitchFamily="34" charset="0"/>
              </a:rPr>
              <a:t>Anywhere</a:t>
            </a:r>
            <a:r>
              <a:rPr lang="en-US" sz="1100" dirty="0">
                <a:solidFill>
                  <a:srgbClr val="000000"/>
                </a:solidFill>
                <a:effectLst/>
                <a:latin typeface="+mn-lt"/>
                <a:ea typeface="Calibri" panose="020F0502020204030204" pitchFamily="34" charset="0"/>
              </a:rPr>
              <a:t> appointments can be scheduled Monday through Friday from 7am-5pm with Nurse Triage available from 5pm – 7pm CST.</a:t>
            </a:r>
          </a:p>
          <a:p>
            <a:pPr marL="0" marR="0">
              <a:spcBef>
                <a:spcPts val="0"/>
              </a:spcBef>
              <a:spcAft>
                <a:spcPts val="375"/>
              </a:spcAft>
            </a:pPr>
            <a:r>
              <a:rPr lang="en-US" sz="1100" dirty="0">
                <a:solidFill>
                  <a:srgbClr val="000000"/>
                </a:solidFill>
                <a:effectLst/>
                <a:latin typeface="+mn-lt"/>
                <a:ea typeface="Calibri" panose="020F0502020204030204" pitchFamily="34" charset="0"/>
              </a:rPr>
              <a:t>The Anywhere video is available on the SEHP website and is a quick overview of the Marathon Health HealthQuest Anywhere virtual care platform.</a:t>
            </a:r>
          </a:p>
          <a:p>
            <a:pPr marL="0" marR="0">
              <a:spcBef>
                <a:spcPts val="0"/>
              </a:spcBef>
              <a:spcAft>
                <a:spcPts val="375"/>
              </a:spcAft>
            </a:pPr>
            <a:endParaRPr lang="en-US" sz="11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375"/>
              </a:spcAft>
              <a:buClrTx/>
              <a:buSzTx/>
              <a:buFontTx/>
              <a:buNone/>
              <a:tabLst/>
              <a:defRPr/>
            </a:pPr>
            <a:r>
              <a:rPr lang="en-US" sz="1100" b="1" i="0" dirty="0">
                <a:solidFill>
                  <a:srgbClr val="000000"/>
                </a:solidFill>
                <a:effectLst/>
                <a:latin typeface="+mn-lt"/>
              </a:rPr>
              <a:t>Note: </a:t>
            </a:r>
            <a:r>
              <a:rPr lang="en-US" sz="1100" b="0" i="0" dirty="0">
                <a:solidFill>
                  <a:srgbClr val="242424"/>
                </a:solidFill>
                <a:effectLst/>
                <a:latin typeface="+mn-lt"/>
              </a:rPr>
              <a:t>Employees, spouses and dependent children over age 2 covered by SEHP medical insurance are eligible to use the HealthQuest Health Cetner and Anywhere Program. </a:t>
            </a:r>
          </a:p>
          <a:p>
            <a:pPr marL="0" marR="0">
              <a:spcBef>
                <a:spcPts val="0"/>
              </a:spcBef>
              <a:spcAft>
                <a:spcPts val="375"/>
              </a:spcAft>
            </a:pPr>
            <a:endParaRPr lang="en-US" sz="1100" b="0" i="0" dirty="0">
              <a:solidFill>
                <a:srgbClr val="000000"/>
              </a:solidFill>
              <a:effectLst/>
              <a:latin typeface="+mn-lt"/>
            </a:endParaRPr>
          </a:p>
          <a:p>
            <a:pPr marL="0" marR="0">
              <a:spcBef>
                <a:spcPts val="0"/>
              </a:spcBef>
              <a:spcAft>
                <a:spcPts val="375"/>
              </a:spcAft>
            </a:pPr>
            <a:endParaRPr lang="en-US" sz="1100" b="0" i="0" dirty="0">
              <a:solidFill>
                <a:srgbClr val="242424"/>
              </a:solidFill>
              <a:effectLst/>
              <a:latin typeface="+mn-lt"/>
            </a:endParaRPr>
          </a:p>
          <a:p>
            <a:pPr algn="l">
              <a:buFont typeface="Wingdings" panose="05000000000000000000" pitchFamily="2" charset="2"/>
              <a:buChar char="Ø"/>
            </a:pPr>
            <a:endParaRPr lang="en-US" sz="1100" b="0" i="0" dirty="0">
              <a:solidFill>
                <a:srgbClr val="242424"/>
              </a:solidFill>
              <a:effectLst/>
              <a:latin typeface="+mn-lt"/>
            </a:endParaRPr>
          </a:p>
          <a:p>
            <a:pPr algn="l" rtl="0" fontAlgn="base">
              <a:buFont typeface="Arial" panose="020B0604020202020204" pitchFamily="34" charset="0"/>
              <a:buNone/>
            </a:pPr>
            <a:endParaRPr lang="en-US" sz="1100" b="0" i="0" dirty="0">
              <a:solidFill>
                <a:srgbClr val="000000"/>
              </a:solidFill>
              <a:effectLst/>
              <a:latin typeface="+mn-lt"/>
              <a:ea typeface="游明朝"/>
              <a:cs typeface="Calibri"/>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37</a:t>
            </a:fld>
            <a:endParaRPr lang="en-US"/>
          </a:p>
        </p:txBody>
      </p:sp>
    </p:spTree>
    <p:extLst>
      <p:ext uri="{BB962C8B-B14F-4D97-AF65-F5344CB8AC3E}">
        <p14:creationId xmlns:p14="http://schemas.microsoft.com/office/powerpoint/2010/main" val="1718480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Employee Assistance Program, or EAP,</a:t>
            </a:r>
            <a:r>
              <a:rPr lang="en-US" baseline="0" dirty="0"/>
              <a:t> </a:t>
            </a:r>
            <a:r>
              <a:rPr lang="en-US" dirty="0"/>
              <a:t>is available to all benefit eligible employees and members of their household whether enrolled in the medical plan or not. </a:t>
            </a:r>
          </a:p>
          <a:p>
            <a:endParaRPr lang="en-US" dirty="0"/>
          </a:p>
          <a:p>
            <a:r>
              <a:rPr lang="en-US" dirty="0"/>
              <a:t>The EAP is offered through ComPsych at no additional cost, as a confidential service for employees and their families. </a:t>
            </a:r>
          </a:p>
          <a:p>
            <a:endParaRPr lang="en-US" dirty="0"/>
          </a:p>
          <a:p>
            <a:r>
              <a:rPr lang="en-US" dirty="0"/>
              <a:t>The EAP provides counseling services, as well as a plethora of other services related to legal and financial issues, finding child or elder care services, hiring movers, home repair contractors and more!</a:t>
            </a:r>
          </a:p>
          <a:p>
            <a:endParaRPr lang="en-US" dirty="0"/>
          </a:p>
          <a:p>
            <a:r>
              <a:rPr lang="en-US" dirty="0"/>
              <a:t>The EAP also offers “toolkits” for members about key issues or concerns facing them in today’s environment. These toolkits are a great resource to support the well-being of SEHP members and their families.</a:t>
            </a:r>
          </a:p>
          <a:p>
            <a:endParaRPr lang="en-US" dirty="0"/>
          </a:p>
          <a:p>
            <a:r>
              <a:rPr lang="en-US" dirty="0"/>
              <a:t>Visit</a:t>
            </a:r>
            <a:r>
              <a:rPr lang="en-US" baseline="0" dirty="0"/>
              <a:t> the SEHP website for a list of all the available EAP services. </a:t>
            </a:r>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38</a:t>
            </a:fld>
            <a:endParaRPr lang="en-US"/>
          </a:p>
        </p:txBody>
      </p:sp>
    </p:spTree>
    <p:extLst>
      <p:ext uri="{BB962C8B-B14F-4D97-AF65-F5344CB8AC3E}">
        <p14:creationId xmlns:p14="http://schemas.microsoft.com/office/powerpoint/2010/main" val="4097232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u="sng" dirty="0">
                <a:latin typeface="+mn-lt"/>
              </a:rPr>
              <a:t>Coverage Comparison Tool</a:t>
            </a:r>
          </a:p>
          <a:p>
            <a:r>
              <a:rPr lang="en-US" dirty="0"/>
              <a:t>To assist you with your benefit plan selection, the state offers a tool called Ask Alex. Alex is our online</a:t>
            </a:r>
            <a:r>
              <a:rPr lang="en-US" baseline="0" dirty="0"/>
              <a:t> coverage comparison tool </a:t>
            </a:r>
            <a:r>
              <a:rPr lang="en-US" dirty="0"/>
              <a:t>and is available on our website to help you determine which plans and benefits might best suit your needs for the upcoming year.</a:t>
            </a:r>
          </a:p>
          <a:p>
            <a:endParaRPr lang="en-US" dirty="0"/>
          </a:p>
          <a:p>
            <a:r>
              <a:rPr lang="en-US" dirty="0"/>
              <a:t>By answering a few simple questions, Alex will guide you through all the SEHP benefit programs and help you determine which ones to select.</a:t>
            </a:r>
          </a:p>
          <a:p>
            <a:endParaRPr lang="en-US" dirty="0"/>
          </a:p>
          <a:p>
            <a:r>
              <a:rPr lang="en-US" dirty="0"/>
              <a:t>Alex is an optional support</a:t>
            </a:r>
            <a:r>
              <a:rPr lang="en-US" baseline="0" dirty="0"/>
              <a:t> tool to help you in choosing benefits. All benefit enrollments must still be completed through the Membership Administration Portal.</a:t>
            </a:r>
            <a:endParaRPr lang="en-US" dirty="0"/>
          </a:p>
          <a:p>
            <a:pPr marL="0" indent="0">
              <a:buFont typeface="Arial" panose="020B0604020202020204" pitchFamily="34" charset="0"/>
              <a:buNone/>
            </a:pPr>
            <a:endParaRPr lang="en-US" sz="1200" b="1" u="sng" dirty="0">
              <a:latin typeface="+mn-lt"/>
            </a:endParaRPr>
          </a:p>
          <a:p>
            <a:pPr marL="0" indent="0">
              <a:buFont typeface="Arial" panose="020B0604020202020204" pitchFamily="34" charset="0"/>
              <a:buNone/>
            </a:pPr>
            <a:endParaRPr lang="en-US" sz="1200" b="1" u="sng" dirty="0">
              <a:latin typeface="+mn-lt"/>
            </a:endParaRPr>
          </a:p>
          <a:p>
            <a:pPr marL="0" marR="0" indent="0">
              <a:spcBef>
                <a:spcPts val="0"/>
              </a:spcBef>
              <a:spcAft>
                <a:spcPts val="0"/>
              </a:spcAft>
              <a:buFont typeface="Arial" panose="020B0604020202020204" pitchFamily="34" charset="0"/>
              <a:buNone/>
            </a:pPr>
            <a:endParaRPr lang="en-US" sz="1200" baseline="0"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39</a:t>
            </a:fld>
            <a:endParaRPr lang="en-US"/>
          </a:p>
        </p:txBody>
      </p:sp>
    </p:spTree>
    <p:extLst>
      <p:ext uri="{BB962C8B-B14F-4D97-AF65-F5344CB8AC3E}">
        <p14:creationId xmlns:p14="http://schemas.microsoft.com/office/powerpoint/2010/main" val="281578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mn-lt"/>
                <a:ea typeface="Calibri" panose="020F0502020204030204" pitchFamily="34" charset="0"/>
                <a:cs typeface="Arial" panose="020B0604020202020204" pitchFamily="34" charset="0"/>
              </a:rPr>
              <a:t>How hearing aid coverage works: </a:t>
            </a:r>
          </a:p>
          <a:p>
            <a:pPr marL="0" marR="0">
              <a:spcBef>
                <a:spcPts val="0"/>
              </a:spcBef>
              <a:spcAft>
                <a:spcPts val="0"/>
              </a:spcAft>
            </a:pPr>
            <a:endParaRPr lang="en-US" sz="1200" b="1" kern="100" dirty="0">
              <a:latin typeface="+mn-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kern="100" dirty="0">
                <a:latin typeface="+mn-lt"/>
                <a:ea typeface="Calibri" panose="020F0502020204030204" pitchFamily="34" charset="0"/>
                <a:cs typeface="Calibri" panose="020F0502020204030204" pitchFamily="34" charset="0"/>
              </a:rPr>
              <a:t>The hearing aid coverage will be included with the medical plans.</a:t>
            </a:r>
          </a:p>
          <a:p>
            <a:pPr marL="285750" indent="-285750">
              <a:buFont typeface="Arial" panose="020B0604020202020204" pitchFamily="34" charset="0"/>
              <a:buChar char="•"/>
            </a:pPr>
            <a:r>
              <a:rPr lang="en-US" sz="1200" kern="100" dirty="0">
                <a:latin typeface="+mn-lt"/>
                <a:ea typeface="Calibri" panose="020F0502020204030204" pitchFamily="34" charset="0"/>
                <a:cs typeface="Calibri" panose="020F0502020204030204" pitchFamily="34" charset="0"/>
              </a:rPr>
              <a:t>Subject to Deductible and Coinsurance</a:t>
            </a:r>
          </a:p>
          <a:p>
            <a:pPr marL="285750" marR="0" lvl="0" indent="-285750">
              <a:lnSpc>
                <a:spcPct val="107000"/>
              </a:lnSpc>
              <a:spcBef>
                <a:spcPts val="0"/>
              </a:spcBef>
              <a:spcAft>
                <a:spcPts val="0"/>
              </a:spcAft>
              <a:buFont typeface="Arial" panose="020B0604020202020204" pitchFamily="34" charset="0"/>
              <a:buChar char="•"/>
            </a:pPr>
            <a:r>
              <a:rPr lang="en-US" sz="1200" kern="100" dirty="0">
                <a:effectLst/>
                <a:latin typeface="+mn-lt"/>
                <a:cs typeface="Calibri" panose="020F0502020204030204" pitchFamily="34" charset="0"/>
              </a:rPr>
              <a:t>During a three (3) year period, One (1) hearing aid device per ear is eligible for coverage. </a:t>
            </a:r>
            <a:r>
              <a:rPr lang="en-US" sz="1200" dirty="0">
                <a:latin typeface="+mn-lt"/>
                <a:cs typeface="Calibri" panose="020F0502020204030204" pitchFamily="34" charset="0"/>
              </a:rPr>
              <a:t>All covered hearing aid services include hearing devices, and covered services from both Network and Non Network apply toward a maximum benefit for all services of $5,000 per a three (3) year period.</a:t>
            </a:r>
          </a:p>
          <a:p>
            <a:pPr marL="285750" marR="0" lvl="0" indent="-285750">
              <a:lnSpc>
                <a:spcPct val="107000"/>
              </a:lnSpc>
              <a:spcBef>
                <a:spcPts val="0"/>
              </a:spcBef>
              <a:spcAft>
                <a:spcPts val="0"/>
              </a:spcAft>
              <a:buFont typeface="Arial" panose="020B0604020202020204" pitchFamily="34" charset="0"/>
              <a:buChar char="•"/>
            </a:pPr>
            <a:r>
              <a:rPr lang="en-US" sz="1200" kern="100" dirty="0">
                <a:effectLst/>
                <a:latin typeface="+mn-lt"/>
                <a:ea typeface="Calibri" panose="020F0502020204030204" pitchFamily="34" charset="0"/>
                <a:cs typeface="Calibri" panose="020F0502020204030204" pitchFamily="34" charset="0"/>
              </a:rPr>
              <a:t>Over</a:t>
            </a:r>
            <a:r>
              <a:rPr lang="en-US" sz="1200" kern="100" dirty="0">
                <a:latin typeface="+mn-lt"/>
                <a:ea typeface="Calibri" panose="020F0502020204030204" pitchFamily="34" charset="0"/>
                <a:cs typeface="Calibri" panose="020F0502020204030204" pitchFamily="34" charset="0"/>
              </a:rPr>
              <a:t>-the-counter (OTC) hearing aids and accessories are not available.  For example, you cannot use your medical card to purchase hearing aids at a pharmacy</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00" dirty="0">
                <a:latin typeface="+mn-lt"/>
                <a:ea typeface="Calibri" panose="020F0502020204030204" pitchFamily="34" charset="0"/>
                <a:cs typeface="Arial" panose="020B0604020202020204" pitchFamily="34" charset="0"/>
              </a:rPr>
              <a:t>Any discount programs for hearing aids (vendor, employer, etc.) </a:t>
            </a:r>
            <a:r>
              <a:rPr lang="en-US" sz="1200" kern="100" dirty="0">
                <a:effectLst/>
                <a:latin typeface="+mn-lt"/>
                <a:ea typeface="Calibri" panose="020F0502020204030204" pitchFamily="34" charset="0"/>
                <a:cs typeface="Arial" panose="020B0604020202020204" pitchFamily="34" charset="0"/>
              </a:rPr>
              <a:t>are not included in this benefit. </a:t>
            </a:r>
          </a:p>
          <a:p>
            <a:pPr algn="l">
              <a:lnSpc>
                <a:spcPct val="90000"/>
              </a:lnSpc>
              <a:spcAft>
                <a:spcPts val="600"/>
              </a:spcAft>
            </a:pPr>
            <a:endParaRPr lang="en-US" sz="1200" i="0" kern="100" dirty="0">
              <a:latin typeface="+mn-lt"/>
              <a:cs typeface="Calibri" panose="020F0502020204030204" pitchFamily="34" charset="0"/>
            </a:endParaRPr>
          </a:p>
          <a:p>
            <a:pPr algn="l">
              <a:lnSpc>
                <a:spcPct val="90000"/>
              </a:lnSpc>
              <a:spcAft>
                <a:spcPts val="600"/>
              </a:spcAft>
            </a:pPr>
            <a:r>
              <a:rPr lang="en-US" sz="1200" i="1" dirty="0">
                <a:latin typeface="Arial" panose="020B0604020202020204" pitchFamily="34" charset="0"/>
                <a:cs typeface="Arial" panose="020B0604020202020204" pitchFamily="34" charset="0"/>
              </a:rPr>
              <a:t>Visit the SEHP website for an FAQ document </a:t>
            </a:r>
            <a:r>
              <a:rPr lang="en-US" sz="1200" i="1" dirty="0">
                <a:effectLst/>
                <a:latin typeface="Arial" panose="020B0604020202020204" pitchFamily="34" charset="0"/>
                <a:cs typeface="Arial" panose="020B0604020202020204" pitchFamily="34" charset="0"/>
              </a:rPr>
              <a:t>to “W</a:t>
            </a:r>
            <a:r>
              <a:rPr lang="en-US" sz="1200" i="1" dirty="0">
                <a:latin typeface="Arial" panose="020B0604020202020204" pitchFamily="34" charset="0"/>
                <a:cs typeface="Arial" panose="020B0604020202020204" pitchFamily="34" charset="0"/>
              </a:rPr>
              <a:t>alk Through the New B</a:t>
            </a:r>
            <a:r>
              <a:rPr lang="en-US" sz="1200" i="1" dirty="0">
                <a:effectLst/>
                <a:latin typeface="Arial" panose="020B0604020202020204" pitchFamily="34" charset="0"/>
                <a:cs typeface="Arial" panose="020B0604020202020204" pitchFamily="34" charset="0"/>
              </a:rPr>
              <a:t>enefit”.</a:t>
            </a:r>
          </a:p>
          <a:p>
            <a:endParaRPr lang="en-US" dirty="0"/>
          </a:p>
        </p:txBody>
      </p:sp>
      <p:sp>
        <p:nvSpPr>
          <p:cNvPr id="4" name="Slide Number Placeholder 3"/>
          <p:cNvSpPr>
            <a:spLocks noGrp="1"/>
          </p:cNvSpPr>
          <p:nvPr>
            <p:ph type="sldNum" sz="quarter" idx="5"/>
          </p:nvPr>
        </p:nvSpPr>
        <p:spPr/>
        <p:txBody>
          <a:bodyPr/>
          <a:lstStyle/>
          <a:p>
            <a:fld id="{B2002A6A-00B9-4B8A-A40F-73E9A5F890C7}" type="slidenum">
              <a:rPr lang="en-US" smtClean="0"/>
              <a:t>4</a:t>
            </a:fld>
            <a:endParaRPr lang="en-US"/>
          </a:p>
        </p:txBody>
      </p:sp>
    </p:spTree>
    <p:extLst>
      <p:ext uri="{BB962C8B-B14F-4D97-AF65-F5344CB8AC3E}">
        <p14:creationId xmlns:p14="http://schemas.microsoft.com/office/powerpoint/2010/main" val="3523337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latin typeface="+mn-lt"/>
              </a:rPr>
              <a:t>Open enrollment is the entire month of October.</a:t>
            </a:r>
            <a:r>
              <a:rPr lang="en-US" b="1" dirty="0"/>
              <a:t> </a:t>
            </a:r>
            <a:endParaRPr lang="en-US" b="1" dirty="0">
              <a:latin typeface="+mn-lt"/>
            </a:endParaRPr>
          </a:p>
          <a:p>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latin typeface="+mn-lt"/>
                <a:cs typeface="Calibri"/>
              </a:rPr>
              <a:t>All Employees </a:t>
            </a:r>
            <a:r>
              <a:rPr lang="en-US" altLang="en-US" sz="1200" dirty="0">
                <a:latin typeface="+mn-lt"/>
                <a:cs typeface="Calibri"/>
              </a:rPr>
              <a:t>covered under the medical insurance will need to re-enroll for </a:t>
            </a:r>
            <a:r>
              <a:rPr lang="en-US" altLang="en-US" dirty="0">
                <a:cs typeface="Calibri"/>
              </a:rPr>
              <a:t>2024</a:t>
            </a:r>
            <a:r>
              <a:rPr lang="en-US" altLang="en-US" sz="1200" dirty="0">
                <a:latin typeface="+mn-lt"/>
                <a:cs typeface="Calibri"/>
              </a:rPr>
              <a:t>.</a:t>
            </a:r>
          </a:p>
          <a:p>
            <a:pPr marL="171450" indent="-171450">
              <a:buFont typeface="Arial" panose="020B0604020202020204" pitchFamily="34" charset="0"/>
              <a:buChar char="•"/>
            </a:pPr>
            <a:endParaRPr lang="en-US" dirty="0">
              <a:latin typeface="+mn-lt"/>
            </a:endParaRPr>
          </a:p>
          <a:p>
            <a:pPr marL="171450" indent="-171450" defTabSz="931774">
              <a:buFont typeface="Arial" panose="020B0604020202020204" pitchFamily="34" charset="0"/>
              <a:buChar char="•"/>
              <a:defRPr/>
            </a:pPr>
            <a:r>
              <a:rPr lang="en-US" b="1" dirty="0">
                <a:latin typeface="+mn-lt"/>
              </a:rPr>
              <a:t>New employees </a:t>
            </a:r>
            <a:r>
              <a:rPr lang="en-US" dirty="0">
                <a:latin typeface="+mn-lt"/>
              </a:rPr>
              <a:t>whose coverage is effective in October, November or December of </a:t>
            </a:r>
            <a:r>
              <a:rPr lang="en-US" dirty="0"/>
              <a:t>2023</a:t>
            </a:r>
            <a:r>
              <a:rPr lang="en-US" dirty="0">
                <a:latin typeface="+mn-lt"/>
              </a:rPr>
              <a:t>, will need to complete two separate enrollments through MAP. One enrollment will be for the balance of </a:t>
            </a:r>
            <a:r>
              <a:rPr lang="en-US" dirty="0"/>
              <a:t>2023</a:t>
            </a:r>
            <a:r>
              <a:rPr lang="en-US" dirty="0">
                <a:latin typeface="+mn-lt"/>
              </a:rPr>
              <a:t>, and the other enrollment will be for the </a:t>
            </a:r>
            <a:r>
              <a:rPr lang="en-US" dirty="0"/>
              <a:t>2024</a:t>
            </a:r>
            <a:r>
              <a:rPr lang="en-US" dirty="0">
                <a:latin typeface="+mn-lt"/>
              </a:rPr>
              <a:t> plan year.</a:t>
            </a:r>
            <a:endParaRPr lang="en-US" dirty="0">
              <a:latin typeface="+mn-lt"/>
              <a:cs typeface="Calibri"/>
            </a:endParaRPr>
          </a:p>
          <a:p>
            <a:pPr marL="171450" indent="-171450" defTabSz="931774">
              <a:buFont typeface="Arial" panose="020B0604020202020204" pitchFamily="34" charset="0"/>
              <a:buChar char="•"/>
              <a:defRPr/>
            </a:pPr>
            <a:endParaRPr lang="en-US" dirty="0">
              <a:latin typeface="+mn-lt"/>
            </a:endParaRPr>
          </a:p>
          <a:p>
            <a:pPr marL="171450" indent="-171450">
              <a:buFont typeface="Arial" panose="020B0604020202020204" pitchFamily="34" charset="0"/>
              <a:buChar char="•"/>
            </a:pPr>
            <a:r>
              <a:rPr lang="en-US" dirty="0">
                <a:latin typeface="+mn-lt"/>
              </a:rPr>
              <a:t>Benefits elections are made using the Membership Administration Portal (MAP). You may visit (MAP) anytime during the month of October to complete your enrollment. You may visit MAP as often as you wish, and when you complete your enrollment, you will receive a confirmation notice. </a:t>
            </a:r>
          </a:p>
          <a:p>
            <a:pPr marL="171450" indent="-171450">
              <a:buFont typeface="Arial" panose="020B0604020202020204" pitchFamily="34" charset="0"/>
              <a:buChar char="•"/>
            </a:pPr>
            <a:endParaRPr lang="en-US" dirty="0">
              <a:latin typeface="+mn-lt"/>
              <a:cs typeface="Calibri"/>
            </a:endParaRPr>
          </a:p>
          <a:p>
            <a:pPr marL="171450" indent="-171450">
              <a:buFont typeface="Arial" panose="020B0604020202020204" pitchFamily="34" charset="0"/>
              <a:buChar char="•"/>
            </a:pPr>
            <a:r>
              <a:rPr lang="en-US" dirty="0"/>
              <a:t>If you are adding a spouse/dependent to your coverage, you will need to upload copies of the appropriate documentation.</a:t>
            </a:r>
            <a:endParaRPr lang="en-US" dirty="0">
              <a:cs typeface="Calibri"/>
            </a:endParaRPr>
          </a:p>
          <a:p>
            <a:pPr defTabSz="931774">
              <a:defRPr/>
            </a:pPr>
            <a:endParaRPr lang="en-US" dirty="0"/>
          </a:p>
          <a:p>
            <a:endParaRPr lang="en-US" dirty="0"/>
          </a:p>
          <a:p>
            <a:endParaRPr lang="en-US" dirty="0"/>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40</a:t>
            </a:fld>
            <a:endParaRPr lang="en-US"/>
          </a:p>
        </p:txBody>
      </p:sp>
    </p:spTree>
    <p:extLst>
      <p:ext uri="{BB962C8B-B14F-4D97-AF65-F5344CB8AC3E}">
        <p14:creationId xmlns:p14="http://schemas.microsoft.com/office/powerpoint/2010/main" val="1854096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What Do I Need to Do?</a:t>
            </a:r>
          </a:p>
          <a:p>
            <a:pPr defTabSz="931774">
              <a:defRPr/>
            </a:pPr>
            <a:r>
              <a:rPr lang="en-US" dirty="0"/>
              <a:t>Open</a:t>
            </a:r>
            <a:r>
              <a:rPr lang="en-US" baseline="0" dirty="0"/>
              <a:t> Enrollment for Plan Year </a:t>
            </a:r>
            <a:r>
              <a:rPr lang="en-US" dirty="0"/>
              <a:t>2024 will be an active enrollment. This means that all active</a:t>
            </a:r>
            <a:r>
              <a:rPr lang="en-US" baseline="0" dirty="0"/>
              <a:t> employees will need to log in to MAP and make their open enrollment choices. Once you have made your selections, you will be able to review a summary before you submit them on the “Review and Submit” screen. Once you are satisfied, hit the “Click Here to Submit your Elections” button in the lower right-hand corner. A summary of your pending elections will be displayed, and we recommend you print and save this form for your records. </a:t>
            </a:r>
          </a:p>
          <a:p>
            <a:pPr defTabSz="931774">
              <a:defRPr/>
            </a:pPr>
            <a:endParaRPr lang="en-US" baseline="0" dirty="0"/>
          </a:p>
          <a:p>
            <a:endParaRPr lang="en-US" dirty="0"/>
          </a:p>
          <a:p>
            <a:r>
              <a:rPr lang="en-US" b="1" i="1" dirty="0"/>
              <a:t>IMPORTANT: If you accesses MAP and enroll in any new plans, you must complete the entire enrollment process. For example, if you accesses MAP to enroll in dental only, you must</a:t>
            </a:r>
            <a:r>
              <a:rPr lang="en-US" i="1" dirty="0"/>
              <a:t> </a:t>
            </a:r>
            <a:r>
              <a:rPr lang="en-US" b="1" i="1" dirty="0"/>
              <a:t>actively waive the medical coverage, or you will be “defaulted” into Plan N for medical coverage.</a:t>
            </a:r>
          </a:p>
          <a:p>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41</a:t>
            </a:fld>
            <a:endParaRPr lang="en-US"/>
          </a:p>
        </p:txBody>
      </p:sp>
    </p:spTree>
    <p:extLst>
      <p:ext uri="{BB962C8B-B14F-4D97-AF65-F5344CB8AC3E}">
        <p14:creationId xmlns:p14="http://schemas.microsoft.com/office/powerpoint/2010/main" val="209031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u="sng" dirty="0">
                <a:latin typeface="+mn-lt"/>
              </a:rPr>
              <a:t>What Happens If I Don’t Enroll?</a:t>
            </a:r>
            <a:endParaRPr lang="en-US" dirty="0">
              <a:latin typeface="+mn-lt"/>
            </a:endParaRPr>
          </a:p>
          <a:p>
            <a:pPr marL="171450" indent="-171450" defTabSz="931774">
              <a:buFont typeface="Arial" panose="020B0604020202020204" pitchFamily="34" charset="0"/>
              <a:buChar char="•"/>
              <a:defRPr/>
            </a:pPr>
            <a:r>
              <a:rPr lang="en-US" b="1" dirty="0">
                <a:latin typeface="+mn-lt"/>
              </a:rPr>
              <a:t>Medical Coverage: </a:t>
            </a:r>
            <a:r>
              <a:rPr lang="en-US" b="0" dirty="0">
                <a:latin typeface="+mn-lt"/>
              </a:rPr>
              <a:t>All Active SOK employees and Non-State Group employees who are </a:t>
            </a:r>
            <a:r>
              <a:rPr lang="en-US" dirty="0">
                <a:latin typeface="+mn-lt"/>
              </a:rPr>
              <a:t>currently enrolled in a medical plan </a:t>
            </a:r>
            <a:r>
              <a:rPr lang="en-US" b="1" dirty="0">
                <a:latin typeface="+mn-lt"/>
              </a:rPr>
              <a:t>MUST</a:t>
            </a:r>
            <a:r>
              <a:rPr lang="en-US" dirty="0">
                <a:latin typeface="+mn-lt"/>
              </a:rPr>
              <a:t> make selections for Plan Year 2024.</a:t>
            </a:r>
            <a:r>
              <a:rPr lang="en-US" dirty="0"/>
              <a:t>  </a:t>
            </a:r>
            <a:r>
              <a:rPr lang="en-US" dirty="0">
                <a:latin typeface="+mn-lt"/>
              </a:rPr>
              <a:t> If you are currently enrolled and do not re-enroll, then your medical coverage will be defaulted into Plan N with your current medical vendor and an HRA for the employer contributions.</a:t>
            </a:r>
            <a:r>
              <a:rPr lang="en-US" dirty="0"/>
              <a:t> </a:t>
            </a:r>
            <a:r>
              <a:rPr lang="en-US" dirty="0">
                <a:latin typeface="+mn-lt"/>
              </a:rPr>
              <a:t> You will not be allowed to change your plan election until the next Open Enrollment in October 2024.</a:t>
            </a:r>
            <a:endParaRPr lang="en-US" dirty="0">
              <a:latin typeface="+mn-lt"/>
              <a:cs typeface="Calibri"/>
            </a:endParaRPr>
          </a:p>
          <a:p>
            <a:pPr marL="171450" indent="-171450" defTabSz="931774">
              <a:buFont typeface="Arial" panose="020B0604020202020204" pitchFamily="34" charset="0"/>
              <a:buChar char="•"/>
              <a:defRPr/>
            </a:pPr>
            <a:endParaRPr lang="en-US" baseline="0" dirty="0">
              <a:latin typeface="+mn-lt"/>
            </a:endParaRPr>
          </a:p>
          <a:p>
            <a:pPr marL="174625" marR="0" lvl="0" indent="-17462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rPr>
              <a:t>Vision Insurance:</a:t>
            </a:r>
            <a:r>
              <a:rPr lang="en-US" b="1" dirty="0"/>
              <a:t> </a:t>
            </a:r>
            <a:r>
              <a:rPr lang="en-US" sz="1200" b="0" dirty="0">
                <a:solidFill>
                  <a:schemeClr val="tx1"/>
                </a:solidFill>
              </a:rPr>
              <a:t>Members currently enrolled in the </a:t>
            </a:r>
            <a:r>
              <a:rPr lang="en-US" sz="1200" b="1" dirty="0">
                <a:solidFill>
                  <a:schemeClr val="tx1"/>
                </a:solidFill>
              </a:rPr>
              <a:t>Vision plan only</a:t>
            </a:r>
            <a:r>
              <a:rPr lang="en-US" sz="1200" b="0" dirty="0">
                <a:solidFill>
                  <a:schemeClr val="tx1"/>
                </a:solidFill>
              </a:rPr>
              <a:t>, will remain enrolled for 2024. </a:t>
            </a:r>
            <a:endParaRPr lang="en-US" b="1" baseline="0" dirty="0">
              <a:latin typeface="+mn-lt"/>
              <a:cs typeface="Calibri"/>
            </a:endParaRPr>
          </a:p>
          <a:p>
            <a:pPr marL="174625" indent="-174625" defTabSz="931774">
              <a:buFont typeface="Arial" panose="020B0604020202020204" pitchFamily="34" charset="0"/>
              <a:buChar char="•"/>
              <a:defRPr/>
            </a:pPr>
            <a:r>
              <a:rPr lang="en-US" b="1" baseline="0" dirty="0">
                <a:latin typeface="+mn-lt"/>
              </a:rPr>
              <a:t>Dental: Only: </a:t>
            </a:r>
            <a:r>
              <a:rPr lang="en-US" baseline="0" dirty="0">
                <a:latin typeface="+mn-lt"/>
              </a:rPr>
              <a:t>Members currently enrolled in the </a:t>
            </a:r>
            <a:r>
              <a:rPr lang="en-US" b="1" baseline="0" dirty="0">
                <a:latin typeface="+mn-lt"/>
              </a:rPr>
              <a:t>Dental plan only</a:t>
            </a:r>
            <a:r>
              <a:rPr lang="en-US" baseline="0" dirty="0">
                <a:latin typeface="+mn-lt"/>
              </a:rPr>
              <a:t>, will remain enrolled for </a:t>
            </a:r>
            <a:r>
              <a:rPr lang="en-US" dirty="0"/>
              <a:t>2024</a:t>
            </a:r>
            <a:r>
              <a:rPr lang="en-US" baseline="0" dirty="0">
                <a:latin typeface="+mn-lt"/>
              </a:rPr>
              <a:t>.</a:t>
            </a:r>
            <a:endParaRPr lang="en-US" baseline="0" dirty="0">
              <a:latin typeface="+mn-lt"/>
              <a:cs typeface="Calibri"/>
            </a:endParaRPr>
          </a:p>
          <a:p>
            <a:pPr marL="171450" indent="-171450">
              <a:buFont typeface="Arial" panose="020B0604020202020204" pitchFamily="34" charset="0"/>
              <a:buChar char="•"/>
            </a:pPr>
            <a:r>
              <a:rPr lang="en-US" b="1" baseline="0" dirty="0">
                <a:latin typeface="+mn-lt"/>
              </a:rPr>
              <a:t>Voluntary Benefits: </a:t>
            </a:r>
            <a:r>
              <a:rPr lang="en-US" sz="1200" dirty="0"/>
              <a:t>Due to changing vendors from The Hartford to MetLife, members enrolled in Voluntary Benefits Insurance, </a:t>
            </a:r>
            <a:r>
              <a:rPr lang="en-US" sz="1200" b="1" dirty="0">
                <a:solidFill>
                  <a:srgbClr val="0070C0"/>
                </a:solidFill>
              </a:rPr>
              <a:t>MUST RE-ENROLL </a:t>
            </a:r>
            <a:r>
              <a:rPr lang="en-US" sz="1200" dirty="0"/>
              <a:t>in those plans for 2024.</a:t>
            </a:r>
          </a:p>
          <a:p>
            <a:pPr marL="174625" marR="0" lvl="0" indent="-17462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mn-lt"/>
              </a:rPr>
              <a:t>Waived Benefits: </a:t>
            </a:r>
            <a:r>
              <a:rPr lang="en-US" baseline="0" dirty="0">
                <a:latin typeface="+mn-lt"/>
              </a:rPr>
              <a:t>Members who have waived coverage in the SEHP will remain waived unless they actively enroll in a plan during Open Enrollment.</a:t>
            </a:r>
            <a:endParaRPr lang="en-US" baseline="0" dirty="0">
              <a:latin typeface="+mn-lt"/>
              <a:cs typeface="Calibri"/>
            </a:endParaRPr>
          </a:p>
          <a:p>
            <a:pPr marL="174625" indent="-174625" defTabSz="931774">
              <a:buFont typeface="Arial" panose="020B0604020202020204" pitchFamily="34" charset="0"/>
              <a:buChar char="•"/>
              <a:defRPr/>
            </a:pPr>
            <a:r>
              <a:rPr lang="en-US" baseline="0" dirty="0">
                <a:latin typeface="+mn-lt"/>
                <a:cs typeface="Calibri"/>
              </a:rPr>
              <a:t>FSAs – Members currently enrolled in an FSA will need to enroll annually to keep their accounts active.</a:t>
            </a:r>
          </a:p>
          <a:p>
            <a:pPr marL="174625" marR="0" lvl="0" indent="-17462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mn-lt"/>
              </a:rPr>
              <a:t>Direct bill members (retirees) are not included in the active enrollment requirement for medical coverage.</a:t>
            </a:r>
          </a:p>
          <a:p>
            <a:pPr marL="0" indent="0" defTabSz="931774">
              <a:buFont typeface="Arial" panose="020B0604020202020204" pitchFamily="34" charset="0"/>
              <a:buNone/>
              <a:defRPr/>
            </a:pPr>
            <a:endParaRPr lang="en-US" baseline="0" dirty="0">
              <a:latin typeface="+mn-lt"/>
              <a:cs typeface="Calibri"/>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42</a:t>
            </a:fld>
            <a:endParaRPr lang="en-US"/>
          </a:p>
        </p:txBody>
      </p:sp>
    </p:spTree>
    <p:extLst>
      <p:ext uri="{BB962C8B-B14F-4D97-AF65-F5344CB8AC3E}">
        <p14:creationId xmlns:p14="http://schemas.microsoft.com/office/powerpoint/2010/main" val="3399161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make your elections, please note that all plans cover eligible dependents up to age 26 if you have enrolled for dependent coverage.</a:t>
            </a:r>
          </a:p>
          <a:p>
            <a:endParaRPr lang="en-US" dirty="0"/>
          </a:p>
          <a:p>
            <a:r>
              <a:rPr lang="en-US" dirty="0"/>
              <a:t>If</a:t>
            </a:r>
            <a:r>
              <a:rPr lang="en-US" baseline="0" dirty="0"/>
              <a:t> you are adding an eligible dependent to your coverage, you will need to submit supporting documentation with your enrollment in MAP.</a:t>
            </a:r>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43</a:t>
            </a:fld>
            <a:endParaRPr lang="en-US"/>
          </a:p>
        </p:txBody>
      </p:sp>
    </p:spTree>
    <p:extLst>
      <p:ext uri="{BB962C8B-B14F-4D97-AF65-F5344CB8AC3E}">
        <p14:creationId xmlns:p14="http://schemas.microsoft.com/office/powerpoint/2010/main" val="1285378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Administratively, the SEHP provides benefits for a newborn child of a covered member for first 31 days (beginning on the date of birth); however, NO benefits will be available beyond that time unless action to enroll the dependent is taken by the member. </a:t>
            </a:r>
            <a:r>
              <a:rPr lang="en-US" b="1" i="0" u="sng" dirty="0">
                <a:solidFill>
                  <a:srgbClr val="000000"/>
                </a:solidFill>
                <a:effectLst/>
                <a:latin typeface="Calibri" panose="020F0502020204030204" pitchFamily="34" charset="0"/>
              </a:rPr>
              <a:t>Within 31 days of birth, the member MUST submit a change request form in MAP to add the newborn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44</a:t>
            </a:fld>
            <a:endParaRPr lang="en-US"/>
          </a:p>
        </p:txBody>
      </p:sp>
    </p:spTree>
    <p:extLst>
      <p:ext uri="{BB962C8B-B14F-4D97-AF65-F5344CB8AC3E}">
        <p14:creationId xmlns:p14="http://schemas.microsoft.com/office/powerpoint/2010/main" val="2523368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dirty="0"/>
              <a:t>In addition, State Employees with children may qualify for </a:t>
            </a:r>
            <a:r>
              <a:rPr lang="en-US" dirty="0" err="1"/>
              <a:t>HealthyKIDS</a:t>
            </a:r>
            <a:r>
              <a:rPr lang="en-US" dirty="0"/>
              <a:t> or the KANCARE Children’s Health Insurance Program (CHIP).  </a:t>
            </a:r>
          </a:p>
          <a:p>
            <a:pPr marL="171450" indent="-171450" algn="l">
              <a:buFont typeface="Arial" panose="020B0604020202020204" pitchFamily="34" charset="0"/>
              <a:buChar char="•"/>
              <a:defRPr/>
            </a:pPr>
            <a:endParaRPr lang="en-US" dirty="0"/>
          </a:p>
          <a:p>
            <a:pPr marL="171450" indent="-171450" algn="l">
              <a:buFont typeface="Arial" panose="020B0604020202020204" pitchFamily="34" charset="0"/>
              <a:buChar char="•"/>
              <a:defRPr/>
            </a:pPr>
            <a:r>
              <a:rPr lang="en-US" dirty="0"/>
              <a:t>The </a:t>
            </a:r>
            <a:r>
              <a:rPr lang="en-US" b="1" dirty="0" err="1"/>
              <a:t>HealthyKIDS</a:t>
            </a:r>
            <a:r>
              <a:rPr lang="en-US" b="1" dirty="0"/>
              <a:t> program </a:t>
            </a:r>
            <a:r>
              <a:rPr lang="en-US" dirty="0"/>
              <a:t>helps eligible Active State employees cover the cost of the premiums for their children enrolled in the SEHP. This program does not apply to Non State Employer Groups.  Eligibility for the </a:t>
            </a:r>
            <a:r>
              <a:rPr lang="en-US" dirty="0" err="1"/>
              <a:t>HealthyKIDS</a:t>
            </a:r>
            <a:r>
              <a:rPr lang="en-US" dirty="0"/>
              <a:t> program is based in part on family income. Children in households with incomes  who would otherwise qualify for the Federal/State Medicaid program, may be eligible. Annual application is required.  Active State e</a:t>
            </a:r>
            <a:r>
              <a:rPr lang="en-US" altLang="en-US" dirty="0"/>
              <a:t>mployees wanting to enroll in the </a:t>
            </a:r>
            <a:r>
              <a:rPr lang="en-US" altLang="en-US" dirty="0" err="1"/>
              <a:t>HealthyKIDS</a:t>
            </a:r>
            <a:r>
              <a:rPr lang="en-US" altLang="en-US" dirty="0"/>
              <a:t> program will need to complete a new application during this open enrollment.</a:t>
            </a:r>
            <a:endParaRPr lang="en-US" altLang="en-US" dirty="0">
              <a:cs typeface="Calibri"/>
            </a:endParaRPr>
          </a:p>
          <a:p>
            <a:pPr marL="171450" indent="-171450" algn="l">
              <a:buFont typeface="Arial" panose="020B0604020202020204" pitchFamily="34" charset="0"/>
              <a:buChar char="•"/>
              <a:defRPr/>
            </a:pPr>
            <a:endParaRPr lang="en-US" b="1" dirty="0"/>
          </a:p>
          <a:p>
            <a:pPr marL="171450" indent="-171450" algn="l">
              <a:buFont typeface="Arial" panose="020B0604020202020204" pitchFamily="34" charset="0"/>
              <a:buChar char="•"/>
              <a:defRPr/>
            </a:pPr>
            <a:r>
              <a:rPr lang="en-US" b="1" dirty="0"/>
              <a:t>KanCare CHIP</a:t>
            </a:r>
            <a:r>
              <a:rPr lang="en-US" b="1" baseline="0" dirty="0"/>
              <a:t> coverage </a:t>
            </a:r>
            <a:r>
              <a:rPr lang="en-US" baseline="0" dirty="0"/>
              <a:t>is available to Kansas children of all individuals, including State and Non-State </a:t>
            </a:r>
            <a:r>
              <a:rPr lang="en-US" dirty="0"/>
              <a:t>Employees</a:t>
            </a:r>
            <a:r>
              <a:rPr lang="en-US" baseline="0" dirty="0"/>
              <a:t>. For most state employees, if your children qualify for </a:t>
            </a:r>
            <a:r>
              <a:rPr lang="en-US" baseline="0" dirty="0" err="1"/>
              <a:t>HealthyKIDS</a:t>
            </a:r>
            <a:r>
              <a:rPr lang="en-US" baseline="0" dirty="0"/>
              <a:t>, they may qualify for the CHIP program. If applying for CHIP, you should still enroll your children in the SEHP medical plan until you receive approval for CHIP coverage.</a:t>
            </a:r>
            <a:endParaRPr lang="en-US" baseline="0" dirty="0">
              <a:cs typeface="Calibri"/>
            </a:endParaRPr>
          </a:p>
          <a:p>
            <a:pPr marL="171450" indent="-171450" algn="l">
              <a:buFont typeface="Arial" panose="020B0604020202020204" pitchFamily="34" charset="0"/>
              <a:buChar char="•"/>
              <a:defRPr/>
            </a:pPr>
            <a:endParaRPr lang="en-US" baseline="0" dirty="0"/>
          </a:p>
          <a:p>
            <a:pPr marL="171450" indent="-171450" algn="l">
              <a:buFont typeface="Arial" panose="020B0604020202020204" pitchFamily="34" charset="0"/>
              <a:buChar char="•"/>
              <a:defRPr/>
            </a:pPr>
            <a:r>
              <a:rPr lang="en-US" baseline="0" dirty="0"/>
              <a:t>For additional information and links regarding these programs, visit the SEHP website.</a:t>
            </a:r>
            <a:endParaRPr lang="en-US" baseline="0" dirty="0">
              <a:cs typeface="Calibri"/>
            </a:endParaRPr>
          </a:p>
          <a:p>
            <a:pPr marL="171450" indent="-171450" algn="just">
              <a:buFont typeface="Arial" panose="020B0604020202020204" pitchFamily="34" charset="0"/>
              <a:buChar char="•"/>
              <a:defRPr/>
            </a:pPr>
            <a:endParaRPr lang="en-US" baseline="0" dirty="0"/>
          </a:p>
          <a:p>
            <a:pPr marL="171450" indent="-171450" algn="just">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45</a:t>
            </a:fld>
            <a:endParaRPr lang="en-US"/>
          </a:p>
        </p:txBody>
      </p:sp>
    </p:spTree>
    <p:extLst>
      <p:ext uri="{BB962C8B-B14F-4D97-AF65-F5344CB8AC3E}">
        <p14:creationId xmlns:p14="http://schemas.microsoft.com/office/powerpoint/2010/main" val="1448107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latin typeface="+mn-lt"/>
              </a:rPr>
              <a:t>We have covered a lot of information in this presentation.</a:t>
            </a:r>
          </a:p>
          <a:p>
            <a:r>
              <a:rPr lang="en-US" sz="1200" dirty="0">
                <a:latin typeface="+mn-lt"/>
              </a:rPr>
              <a:t>Should you have any further questions, please contact your friendly team at the State Employee Health Plan. We’re here to help!</a:t>
            </a:r>
          </a:p>
          <a:p>
            <a:endParaRPr lang="en-US" sz="1200" dirty="0">
              <a:latin typeface="+mn-lt"/>
            </a:endParaRPr>
          </a:p>
          <a:p>
            <a:pPr marL="174708" indent="-174708">
              <a:buFont typeface="Arial" panose="020B0604020202020204" pitchFamily="34" charset="0"/>
              <a:buChar char="•"/>
            </a:pPr>
            <a:r>
              <a:rPr lang="en-US" sz="1200" b="1" dirty="0">
                <a:latin typeface="+mn-lt"/>
              </a:rPr>
              <a:t>Membership Questions: </a:t>
            </a:r>
            <a:r>
              <a:rPr lang="en-US" sz="1200" dirty="0">
                <a:latin typeface="+mn-lt"/>
              </a:rPr>
              <a:t>For Membership and Enrollment questions, or if you are close to or considering retirement and want to know what plan options are available at retirement, you should e-mail Membership Services at SEHBPMembership@ks.gov</a:t>
            </a:r>
          </a:p>
          <a:p>
            <a:pPr marL="174708" indent="-174708">
              <a:buFont typeface="Arial" panose="020B0604020202020204" pitchFamily="34" charset="0"/>
              <a:buChar char="•"/>
            </a:pPr>
            <a:r>
              <a:rPr lang="en-US" sz="1200" b="1" dirty="0">
                <a:latin typeface="+mn-lt"/>
              </a:rPr>
              <a:t>Benefit Questions: </a:t>
            </a:r>
            <a:r>
              <a:rPr lang="en-US" sz="1200" dirty="0">
                <a:latin typeface="+mn-lt"/>
              </a:rPr>
              <a:t>For Benefit related questions </a:t>
            </a:r>
            <a:r>
              <a:rPr lang="en-US" sz="1200" b="0" i="0" dirty="0">
                <a:solidFill>
                  <a:srgbClr val="000000"/>
                </a:solidFill>
                <a:effectLst/>
                <a:latin typeface="+mn-lt"/>
              </a:rPr>
              <a:t>about coverage, vendor issues, and understanding your benefits, </a:t>
            </a:r>
            <a:r>
              <a:rPr lang="en-US" sz="1200" b="0" i="0" u="none" strike="noStrike" dirty="0">
                <a:solidFill>
                  <a:srgbClr val="000000"/>
                </a:solidFill>
                <a:effectLst/>
                <a:latin typeface="+mn-lt"/>
              </a:rPr>
              <a:t>you can email Health Plan Operations </a:t>
            </a:r>
            <a:r>
              <a:rPr lang="en-US" sz="1200" b="0" i="0" u="none" strike="noStrike">
                <a:solidFill>
                  <a:srgbClr val="000000"/>
                </a:solidFill>
                <a:effectLst/>
                <a:latin typeface="+mn-lt"/>
              </a:rPr>
              <a:t>at SEHBPBenefits</a:t>
            </a:r>
            <a:r>
              <a:rPr lang="en-US" sz="1200" b="0" i="0" u="none" strike="noStrike" dirty="0">
                <a:solidFill>
                  <a:srgbClr val="000000"/>
                </a:solidFill>
                <a:effectLst/>
                <a:latin typeface="+mn-lt"/>
              </a:rPr>
              <a:t>@ks.gov. </a:t>
            </a:r>
            <a:r>
              <a:rPr lang="en-US" sz="1200" b="0" i="0" dirty="0">
                <a:solidFill>
                  <a:srgbClr val="000000"/>
                </a:solidFill>
                <a:effectLst/>
                <a:latin typeface="+mn-lt"/>
              </a:rPr>
              <a:t>​</a:t>
            </a:r>
            <a:endParaRPr lang="en-US" sz="1200" dirty="0">
              <a:latin typeface="+mn-lt"/>
            </a:endParaRPr>
          </a:p>
          <a:p>
            <a:pPr marL="174708" indent="-174708">
              <a:buFont typeface="Arial" panose="020B0604020202020204" pitchFamily="34" charset="0"/>
              <a:buChar char="•"/>
            </a:pPr>
            <a:r>
              <a:rPr lang="en-US" sz="1200" b="1" dirty="0">
                <a:latin typeface="+mn-lt"/>
              </a:rPr>
              <a:t>HealthQuest/SEHP: </a:t>
            </a:r>
            <a:r>
              <a:rPr lang="en-US" sz="1200" dirty="0">
                <a:latin typeface="+mn-lt"/>
              </a:rPr>
              <a:t>For questions related to HealthQuest, you may email SEHPHealthQuest@ks.gov</a:t>
            </a:r>
          </a:p>
          <a:p>
            <a:pPr marL="174708" indent="-174708">
              <a:buFont typeface="Arial" panose="020B0604020202020204" pitchFamily="34" charset="0"/>
              <a:buChar char="•"/>
            </a:pPr>
            <a:endParaRPr lang="en-US" sz="1200" dirty="0">
              <a:latin typeface="+mn-lt"/>
            </a:endParaRPr>
          </a:p>
          <a:p>
            <a:r>
              <a:rPr lang="en-US" sz="1200" b="1" i="1" dirty="0">
                <a:latin typeface="+mn-lt"/>
              </a:rPr>
              <a:t>*IMPORTANT: When using email addresses above, please remember to provide detailed information, including employee # and current contact information.</a:t>
            </a:r>
            <a:endParaRPr lang="en-US" sz="1200" dirty="0">
              <a:latin typeface="+mn-lt"/>
            </a:endParaRPr>
          </a:p>
          <a:p>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46</a:t>
            </a:fld>
            <a:endParaRPr lang="en-US"/>
          </a:p>
        </p:txBody>
      </p:sp>
    </p:spTree>
    <p:extLst>
      <p:ext uri="{BB962C8B-B14F-4D97-AF65-F5344CB8AC3E}">
        <p14:creationId xmlns:p14="http://schemas.microsoft.com/office/powerpoint/2010/main" val="1030509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dirty="0"/>
              <a:t>Specific vendor questions may be best addressed by the vendor. Here are all the current phone numbers should you need them.</a:t>
            </a:r>
          </a:p>
          <a:p>
            <a:endParaRPr lang="en-US" sz="1100" dirty="0"/>
          </a:p>
          <a:p>
            <a:pPr defTabSz="931774">
              <a:defRPr/>
            </a:pPr>
            <a:r>
              <a:rPr lang="en-US" sz="1100" dirty="0"/>
              <a:t>When you need to contact any vendor as an employee or providing HR assistance, please make certain you identify yourself as a State of Kansas employee, or a member of the SEHP. Nearly all vendors have a dedicated customer service team for our State of Kansas group, and they will be able to respond to questions more promptly. </a:t>
            </a:r>
          </a:p>
          <a:p>
            <a:endParaRPr lang="en-US" sz="1100" dirty="0"/>
          </a:p>
          <a:p>
            <a:r>
              <a:rPr lang="en-US" sz="1100" dirty="0"/>
              <a:t>Additional information can be found on the SEHP website, or by contacting any of our specific vendors with your questions.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419AF4-D8AF-4D95-8DFF-C5DCC6193273}" type="slidenum">
              <a:rPr lang="en-US" smtClean="0"/>
              <a:t>47</a:t>
            </a:fld>
            <a:endParaRPr lang="en-US"/>
          </a:p>
        </p:txBody>
      </p:sp>
    </p:spTree>
    <p:extLst>
      <p:ext uri="{BB962C8B-B14F-4D97-AF65-F5344CB8AC3E}">
        <p14:creationId xmlns:p14="http://schemas.microsoft.com/office/powerpoint/2010/main" val="239378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a:latin typeface="+mn-lt"/>
              </a:rPr>
              <a:t>MetLife will now be your carrier for the three voluntary benefit plans. MetLife is a current partner of the SEHP for HRA and H S A plans.</a:t>
            </a:r>
          </a:p>
          <a:p>
            <a:endParaRPr lang="en-US" sz="1100">
              <a:latin typeface="+mn-lt"/>
            </a:endParaRPr>
          </a:p>
          <a:p>
            <a:pPr algn="l">
              <a:defRPr/>
            </a:pPr>
            <a:r>
              <a:rPr lang="en-US" sz="1100" b="1" u="sng">
                <a:solidFill>
                  <a:srgbClr val="0D75B9"/>
                </a:solidFill>
                <a:latin typeface="+mn-lt"/>
                <a:cs typeface="Arial" panose="020B0604020202020204" pitchFamily="34" charset="0"/>
              </a:rPr>
              <a:t>Voluntary Benefits available:</a:t>
            </a:r>
          </a:p>
          <a:p>
            <a:pPr marL="342900" indent="-342900" algn="l">
              <a:buFont typeface="Arial" panose="020B0604020202020204" pitchFamily="34" charset="0"/>
              <a:buChar char="•"/>
              <a:defRPr/>
            </a:pPr>
            <a:r>
              <a:rPr lang="en-US" sz="1100">
                <a:latin typeface="+mn-lt"/>
                <a:cs typeface="Arial" panose="020B0604020202020204" pitchFamily="34" charset="0"/>
              </a:rPr>
              <a:t>Accident Insurance</a:t>
            </a:r>
          </a:p>
          <a:p>
            <a:pPr marL="342900" indent="-342900" algn="l">
              <a:buFont typeface="Arial" panose="020B0604020202020204" pitchFamily="34" charset="0"/>
              <a:buChar char="•"/>
              <a:defRPr/>
            </a:pPr>
            <a:r>
              <a:rPr lang="en-US" sz="1100">
                <a:latin typeface="+mn-lt"/>
                <a:cs typeface="Arial" panose="020B0604020202020204" pitchFamily="34" charset="0"/>
              </a:rPr>
              <a:t>Hospital Indemnity Insurance</a:t>
            </a:r>
          </a:p>
          <a:p>
            <a:pPr marL="342900" indent="-342900" algn="l">
              <a:buFont typeface="Arial" panose="020B0604020202020204" pitchFamily="34" charset="0"/>
              <a:buChar char="•"/>
              <a:defRPr/>
            </a:pPr>
            <a:r>
              <a:rPr lang="en-US" sz="1100">
                <a:latin typeface="+mn-lt"/>
                <a:cs typeface="Arial" panose="020B0604020202020204" pitchFamily="34" charset="0"/>
              </a:rPr>
              <a:t>Critical Illness Insurance</a:t>
            </a:r>
          </a:p>
          <a:p>
            <a:endParaRPr lang="en-US" sz="1100">
              <a:latin typeface="+mn-lt"/>
            </a:endParaRPr>
          </a:p>
          <a:p>
            <a:r>
              <a:rPr lang="en-US" sz="1100">
                <a:latin typeface="+mn-lt"/>
              </a:rPr>
              <a:t>Voluntary Benefit Plans offer you additional resources when you’re confronted with unusual, or unexpected circumstances.</a:t>
            </a:r>
          </a:p>
          <a:p>
            <a:endParaRPr lang="en-US" sz="1100">
              <a:latin typeface="+mn-lt"/>
            </a:endParaRPr>
          </a:p>
          <a:p>
            <a:r>
              <a:rPr lang="en-US" sz="1100">
                <a:latin typeface="+mn-lt"/>
              </a:rPr>
              <a:t>These plans pay you cash to help offset unexpected expenses due to an accident or illness. These benefits are in addition to your medical coverage.</a:t>
            </a:r>
          </a:p>
          <a:p>
            <a:r>
              <a:rPr lang="en-US" sz="1100">
                <a:latin typeface="+mn-lt"/>
              </a:rPr>
              <a:t> </a:t>
            </a:r>
          </a:p>
          <a:p>
            <a:r>
              <a:rPr lang="en-US" sz="1100">
                <a:latin typeface="+mn-lt"/>
              </a:rPr>
              <a:t>· Accident insurance helps offset unexpected costs due to an accidental injury. </a:t>
            </a:r>
          </a:p>
          <a:p>
            <a:r>
              <a:rPr lang="en-US" sz="1100">
                <a:latin typeface="+mn-lt"/>
              </a:rPr>
              <a:t>· Hospital Indemnity insurance provides a lump</a:t>
            </a:r>
            <a:r>
              <a:rPr lang="en-US" sz="1100" baseline="0">
                <a:latin typeface="+mn-lt"/>
              </a:rPr>
              <a:t> </a:t>
            </a:r>
            <a:r>
              <a:rPr lang="en-US" sz="1100">
                <a:latin typeface="+mn-lt"/>
              </a:rPr>
              <a:t>sum benefit in the event of a hospital stay. </a:t>
            </a:r>
          </a:p>
          <a:p>
            <a:r>
              <a:rPr lang="en-US" sz="1100">
                <a:latin typeface="+mn-lt"/>
              </a:rPr>
              <a:t>· Critical Illness insurance provides a lump</a:t>
            </a:r>
            <a:r>
              <a:rPr lang="en-US" sz="1100" baseline="0">
                <a:latin typeface="+mn-lt"/>
              </a:rPr>
              <a:t> </a:t>
            </a:r>
            <a:r>
              <a:rPr lang="en-US" sz="1100">
                <a:latin typeface="+mn-lt"/>
              </a:rPr>
              <a:t>sum benefit to offset costs due to specified critical illnesses. </a:t>
            </a:r>
          </a:p>
          <a:p>
            <a:endParaRPr lang="en-US" sz="1100">
              <a:latin typeface="+mn-lt"/>
            </a:endParaRPr>
          </a:p>
          <a:p>
            <a:r>
              <a:rPr lang="en-US" sz="1100">
                <a:latin typeface="+mn-lt"/>
              </a:rPr>
              <a:t>Note: These benefits are available to Active State employees.  </a:t>
            </a:r>
          </a:p>
          <a:p>
            <a:endParaRPr lang="en-US" sz="1100">
              <a:latin typeface="+mn-lt"/>
            </a:endParaRPr>
          </a:p>
          <a:p>
            <a:r>
              <a:rPr lang="en-US" sz="1100">
                <a:latin typeface="+mn-lt"/>
              </a:rPr>
              <a:t>Non State Employer Group members will need to check with their employer for availability of these plans in their specific group. </a:t>
            </a:r>
          </a:p>
          <a:p>
            <a:pPr marL="0" indent="0">
              <a:lnSpc>
                <a:spcPct val="90000"/>
              </a:lnSpc>
              <a:spcBef>
                <a:spcPts val="1000"/>
              </a:spcBef>
              <a:buFont typeface="Arial"/>
              <a:buNone/>
            </a:pPr>
            <a:endParaRPr lang="en-US">
              <a:cs typeface="Calibri"/>
            </a:endParaRPr>
          </a:p>
        </p:txBody>
      </p:sp>
      <p:sp>
        <p:nvSpPr>
          <p:cNvPr id="4" name="Slide Number Placeholder 3"/>
          <p:cNvSpPr>
            <a:spLocks noGrp="1"/>
          </p:cNvSpPr>
          <p:nvPr>
            <p:ph type="sldNum" sz="quarter" idx="10"/>
          </p:nvPr>
        </p:nvSpPr>
        <p:spPr/>
        <p:txBody>
          <a:bodyPr/>
          <a:lstStyle/>
          <a:p>
            <a:fld id="{E0419AF4-D8AF-4D95-8DFF-C5DCC6193273}" type="slidenum">
              <a:rPr lang="en-US" smtClean="0"/>
              <a:t>5</a:t>
            </a:fld>
            <a:endParaRPr lang="en-US"/>
          </a:p>
        </p:txBody>
      </p:sp>
    </p:spTree>
    <p:extLst>
      <p:ext uri="{BB962C8B-B14F-4D97-AF65-F5344CB8AC3E}">
        <p14:creationId xmlns:p14="http://schemas.microsoft.com/office/powerpoint/2010/main" val="265905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1450" indent="-171450">
              <a:buFont typeface="Arial" panose="020B0604020202020204" pitchFamily="34" charset="0"/>
              <a:buChar char="•"/>
            </a:pPr>
            <a:r>
              <a:rPr lang="en-US"/>
              <a:t>Before we get started, we want to be sure you are all aware of the importance of Network Providers.</a:t>
            </a:r>
          </a:p>
          <a:p>
            <a:pPr marL="171450" indent="-171450">
              <a:buFont typeface="Arial" panose="020B0604020202020204" pitchFamily="34" charset="0"/>
              <a:buChar char="•"/>
            </a:pPr>
            <a:r>
              <a:rPr lang="en-US"/>
              <a:t>SEHP vendors have broad </a:t>
            </a:r>
            <a:r>
              <a:rPr lang="en-US" baseline="0"/>
              <a:t>provider networks.</a:t>
            </a:r>
            <a:endParaRPr lang="en-US">
              <a:cs typeface="Calibri"/>
            </a:endParaRPr>
          </a:p>
          <a:p>
            <a:pPr marL="171450" indent="-171450">
              <a:buFont typeface="Arial" panose="020B0604020202020204" pitchFamily="34" charset="0"/>
              <a:buChar char="•"/>
            </a:pPr>
            <a:r>
              <a:rPr lang="en-US"/>
              <a:t>Provider directories for Aetna, Blue Cross and Blue Shield of Kansas, Delta Dental, Avesis and CVS Caremark are available through the State Employee Health Plan website. </a:t>
            </a:r>
            <a:endParaRPr lang="en-US">
              <a:cs typeface="Calibri"/>
            </a:endParaRPr>
          </a:p>
          <a:p>
            <a:pPr marL="171450" indent="-171450">
              <a:buFont typeface="Arial" panose="020B0604020202020204" pitchFamily="34" charset="0"/>
              <a:buChar char="•"/>
            </a:pPr>
            <a:r>
              <a:rPr lang="en-US"/>
              <a:t>Prior to enrollment, we encourage you to review these directories and see if the providers used by you and your other family members are in one or both networks. Once you select a network, you are not able to make changes until the next Open Enrollment period or if you experience a qualifying event.</a:t>
            </a:r>
            <a:endParaRPr lang="en-US">
              <a:cs typeface="Calibri"/>
            </a:endParaRPr>
          </a:p>
          <a:p>
            <a:pPr marL="171450" indent="-171450">
              <a:buFont typeface="Arial" panose="020B0604020202020204" pitchFamily="34" charset="0"/>
              <a:buChar char="•"/>
            </a:pPr>
            <a:r>
              <a:rPr lang="en-US"/>
              <a:t>Network providers</a:t>
            </a:r>
            <a:r>
              <a:rPr lang="en-US" baseline="0"/>
              <a:t> save you money.</a:t>
            </a:r>
            <a:r>
              <a:rPr lang="en-US"/>
              <a:t> </a:t>
            </a:r>
            <a:r>
              <a:rPr lang="en-US" baseline="0"/>
              <a:t> By receiving services through a Network provider, you will only be billed for your applicable </a:t>
            </a:r>
            <a:r>
              <a:rPr lang="en-US"/>
              <a:t>Deductible</a:t>
            </a:r>
            <a:r>
              <a:rPr lang="en-US" baseline="0"/>
              <a:t>, </a:t>
            </a:r>
            <a:r>
              <a:rPr lang="en-US"/>
              <a:t>Coinsurance</a:t>
            </a:r>
            <a:r>
              <a:rPr lang="en-US" baseline="0"/>
              <a:t> or </a:t>
            </a:r>
            <a:r>
              <a:rPr lang="en-US"/>
              <a:t>Copays</a:t>
            </a:r>
            <a:r>
              <a:rPr lang="en-US" baseline="0"/>
              <a:t> and will not be “balance-billed” for amounts over the allowed charges.</a:t>
            </a:r>
            <a:endParaRPr lang="en-US" baseline="0">
              <a:cs typeface="Calibri"/>
            </a:endParaRPr>
          </a:p>
          <a:p>
            <a:pPr marL="171450" indent="-171450">
              <a:buFont typeface="Arial" panose="020B0604020202020204" pitchFamily="34" charset="0"/>
              <a:buChar char="•"/>
            </a:pPr>
            <a:r>
              <a:rPr lang="en-US"/>
              <a:t>If you use Non Network providers, you could be responsible for “balance-billing” for any amount more than the plan allowance.</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E0419AF4-D8AF-4D95-8DFF-C5DCC6193273}" type="slidenum">
              <a:rPr lang="en-US" smtClean="0"/>
              <a:t>6</a:t>
            </a:fld>
            <a:endParaRPr lang="en-US"/>
          </a:p>
        </p:txBody>
      </p:sp>
    </p:spTree>
    <p:extLst>
      <p:ext uri="{BB962C8B-B14F-4D97-AF65-F5344CB8AC3E}">
        <p14:creationId xmlns:p14="http://schemas.microsoft.com/office/powerpoint/2010/main" val="381291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State Employee Health Plan offers medical coverage for Active State Employees, Early Retirees, and Non-State Employer Groups through two (2) different medical vendors.  The vendors are Aetna, and Blue Cross &amp; Blue Shield of Kansas.  Regardless of the medical vendor you choose, all State Employee Health Plan medical plans offer the same comprehensive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All medical plans include Prescription Drug coverage, Telemedicine options, Preferred Lab benefits, and access to the HealthQuest Health Center.</a:t>
            </a:r>
          </a:p>
          <a:p>
            <a:endParaRPr lang="en-US"/>
          </a:p>
          <a:p>
            <a:r>
              <a:rPr lang="en-US"/>
              <a:t>All medical plans offer the same preventive services coverage.  These services are covered at 100% through Network providers without having to pay a Deductible or Coinsurance. Preventive Services follow the Affordable Care Act (ACA) guidelines for preventive care coverage and include services like your annual well exam, age-appropriate cancer screenings and immunizations.  In addition, preventive care services on all medical plans include</a:t>
            </a:r>
            <a:r>
              <a:rPr lang="en-US" baseline="0"/>
              <a:t> one</a:t>
            </a:r>
            <a:r>
              <a:rPr lang="en-US"/>
              <a:t> annual vision exam at 100% coverage when the exam is received at a network provider.  Any preventive services received by Non Network providers are subject to the Non Network Deductible and Coinsurance provisions of your selected plan.</a:t>
            </a:r>
          </a:p>
          <a:p>
            <a:endParaRPr lang="en-US"/>
          </a:p>
        </p:txBody>
      </p:sp>
      <p:sp>
        <p:nvSpPr>
          <p:cNvPr id="4" name="Slide Number Placeholder 3"/>
          <p:cNvSpPr>
            <a:spLocks noGrp="1"/>
          </p:cNvSpPr>
          <p:nvPr>
            <p:ph type="sldNum" sz="quarter" idx="10"/>
          </p:nvPr>
        </p:nvSpPr>
        <p:spPr/>
        <p:txBody>
          <a:bodyPr/>
          <a:lstStyle/>
          <a:p>
            <a:fld id="{E0419AF4-D8AF-4D95-8DFF-C5DCC6193273}" type="slidenum">
              <a:rPr lang="en-US" smtClean="0"/>
              <a:t>7</a:t>
            </a:fld>
            <a:endParaRPr lang="en-US"/>
          </a:p>
        </p:txBody>
      </p:sp>
    </p:spTree>
    <p:extLst>
      <p:ext uri="{BB962C8B-B14F-4D97-AF65-F5344CB8AC3E}">
        <p14:creationId xmlns:p14="http://schemas.microsoft.com/office/powerpoint/2010/main" val="215406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chosen your preferred medical vendor, you will need to select which medical plan will work best for you and your family.</a:t>
            </a:r>
          </a:p>
          <a:p>
            <a:endParaRPr lang="en-US"/>
          </a:p>
          <a:p>
            <a:r>
              <a:rPr lang="en-US"/>
              <a:t>The State Employee Health Plan offers 4 different plans for medical and prescription coverage.  </a:t>
            </a:r>
          </a:p>
          <a:p>
            <a:endParaRPr lang="en-US"/>
          </a:p>
          <a:p>
            <a:r>
              <a:rPr lang="en-US"/>
              <a:t>These plans have different Premiums, Deductibles, Coinsurance levels and Out-of-Pocket Maximums.</a:t>
            </a:r>
          </a:p>
          <a:p>
            <a:endParaRPr lang="en-US"/>
          </a:p>
          <a:p>
            <a:r>
              <a:rPr lang="en-US" sz="1200" i="0" kern="1200">
                <a:solidFill>
                  <a:schemeClr val="tx1"/>
                </a:solidFill>
                <a:effectLst/>
                <a:latin typeface="+mn-lt"/>
                <a:ea typeface="+mn-ea"/>
                <a:cs typeface="+mn-cs"/>
              </a:rPr>
              <a:t>Plans A and J are more traditional plans with features designed to provide you with choices of </a:t>
            </a:r>
            <a:r>
              <a:rPr lang="en-US"/>
              <a:t>Deductibles</a:t>
            </a:r>
            <a:r>
              <a:rPr lang="en-US" sz="1200" i="0" kern="1200">
                <a:solidFill>
                  <a:schemeClr val="tx1"/>
                </a:solidFill>
                <a:effectLst/>
                <a:latin typeface="+mn-lt"/>
                <a:ea typeface="+mn-ea"/>
                <a:cs typeface="+mn-cs"/>
              </a:rPr>
              <a:t> and </a:t>
            </a:r>
            <a:r>
              <a:rPr lang="en-US"/>
              <a:t>Coinsurance</a:t>
            </a:r>
            <a:r>
              <a:rPr lang="en-US" sz="1200" i="0" kern="1200">
                <a:solidFill>
                  <a:schemeClr val="tx1"/>
                </a:solidFill>
                <a:effectLst/>
                <a:latin typeface="+mn-lt"/>
                <a:ea typeface="+mn-ea"/>
                <a:cs typeface="+mn-cs"/>
              </a:rPr>
              <a:t>.</a:t>
            </a:r>
          </a:p>
          <a:p>
            <a:endParaRPr lang="en-US" sz="1200" i="0" kern="1200">
              <a:solidFill>
                <a:schemeClr val="tx1"/>
              </a:solidFill>
              <a:effectLst/>
              <a:latin typeface="+mn-lt"/>
              <a:ea typeface="+mn-ea"/>
              <a:cs typeface="+mn-cs"/>
            </a:endParaRPr>
          </a:p>
          <a:p>
            <a:r>
              <a:rPr lang="en-US" sz="1200" i="0" kern="1200">
                <a:solidFill>
                  <a:schemeClr val="tx1"/>
                </a:solidFill>
                <a:effectLst/>
                <a:latin typeface="+mn-lt"/>
                <a:ea typeface="+mn-ea"/>
                <a:cs typeface="+mn-cs"/>
              </a:rPr>
              <a:t>Plans C and N are Qualified High Deductible Health Plans, which means these plans meet all federal requirements to allow you to have access to a Health Savings Account or Health Reimbursement Account. </a:t>
            </a:r>
          </a:p>
          <a:p>
            <a:endParaRPr lang="en-US" sz="1200" i="0" kern="1200">
              <a:solidFill>
                <a:schemeClr val="tx1"/>
              </a:solidFill>
              <a:effectLst/>
              <a:latin typeface="+mn-lt"/>
              <a:ea typeface="+mn-ea"/>
              <a:cs typeface="+mn-cs"/>
            </a:endParaRPr>
          </a:p>
          <a:p>
            <a:r>
              <a:rPr lang="en-US" sz="1200" i="0" kern="1200">
                <a:solidFill>
                  <a:schemeClr val="tx1"/>
                </a:solidFill>
                <a:effectLst/>
                <a:latin typeface="+mn-lt"/>
                <a:ea typeface="+mn-ea"/>
                <a:cs typeface="+mn-cs"/>
              </a:rPr>
              <a:t>Now, Let’s review each of these plans in more detail:</a:t>
            </a: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E0419AF4-D8AF-4D95-8DFF-C5DCC6193273}" type="slidenum">
              <a:rPr lang="en-US" smtClean="0"/>
              <a:t>8</a:t>
            </a:fld>
            <a:endParaRPr lang="en-US"/>
          </a:p>
        </p:txBody>
      </p:sp>
    </p:spTree>
    <p:extLst>
      <p:ext uri="{BB962C8B-B14F-4D97-AF65-F5344CB8AC3E}">
        <p14:creationId xmlns:p14="http://schemas.microsoft.com/office/powerpoint/2010/main" val="114112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The first plan we’ll review is Plan A.</a:t>
            </a:r>
            <a:r>
              <a:rPr lang="en-US" sz="1200" baseline="0">
                <a:latin typeface="+mn-lt"/>
              </a:rPr>
              <a:t> </a:t>
            </a:r>
            <a:r>
              <a:rPr lang="en-US" sz="1200" b="0" i="0" u="none" strike="noStrike" baseline="0">
                <a:solidFill>
                  <a:srgbClr val="000000"/>
                </a:solidFill>
                <a:latin typeface="+mn-lt"/>
                <a:cs typeface="Arial"/>
              </a:rPr>
              <a:t>Plan A is a traditional Preferred Provider Organization. This type of health plan contracts with medical providers, such as hospitals and doctors, to create a Network of participating providers. You pay less if you use providers that belong to the plan’s Network; however, you may still use </a:t>
            </a:r>
            <a:r>
              <a:rPr lang="en-US" sz="1200">
                <a:solidFill>
                  <a:srgbClr val="000000"/>
                </a:solidFill>
                <a:latin typeface="+mn-lt"/>
                <a:cs typeface="Arial"/>
              </a:rPr>
              <a:t>Non Network</a:t>
            </a:r>
            <a:r>
              <a:rPr lang="en-US" sz="1200" b="0" i="0" u="none" strike="noStrike" baseline="0">
                <a:solidFill>
                  <a:srgbClr val="000000"/>
                </a:solidFill>
                <a:latin typeface="+mn-lt"/>
                <a:cs typeface="Arial"/>
              </a:rPr>
              <a:t> doctors, hospitals, and providers for an additional cost.</a:t>
            </a:r>
            <a:r>
              <a:rPr lang="en-US" sz="1200">
                <a:solidFill>
                  <a:srgbClr val="000000"/>
                </a:solidFill>
                <a:latin typeface="+mn-lt"/>
                <a:cs typeface="Arial"/>
              </a:rPr>
              <a:t> </a:t>
            </a:r>
            <a:endParaRPr lang="en-US" sz="1200" b="0" i="0" u="none" strike="noStrike" baseline="0">
              <a:solidFill>
                <a:srgbClr val="000000"/>
              </a:solidFill>
              <a:latin typeface="+mn-lt"/>
            </a:endParaRP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With this plan, your Physician Care Visits when using a Network provider are subject to the corresponding Copay. Eligible Preventive Care Services are covered at 100% as long as you receive them from a Network Provider.</a:t>
            </a:r>
            <a:r>
              <a:rPr lang="en-US" sz="1200">
                <a:solidFill>
                  <a:srgbClr val="000000"/>
                </a:solidFill>
                <a:latin typeface="+mn-lt"/>
                <a:cs typeface="Arial"/>
              </a:rPr>
              <a:t> </a:t>
            </a:r>
            <a:endParaRPr lang="en-US" sz="1200" b="0" i="0" u="none" strike="noStrike" baseline="0">
              <a:solidFill>
                <a:srgbClr val="000000"/>
              </a:solidFill>
              <a:latin typeface="+mn-lt"/>
              <a:cs typeface="Arial"/>
            </a:endParaRPr>
          </a:p>
          <a:p>
            <a:endParaRPr lang="en-US" sz="1200" b="0" i="0" u="none" strike="noStrike" baseline="0">
              <a:solidFill>
                <a:srgbClr val="000000"/>
              </a:solidFill>
              <a:latin typeface="+mn-lt"/>
            </a:endParaRPr>
          </a:p>
          <a:p>
            <a:r>
              <a:rPr lang="en-US" sz="1200">
                <a:solidFill>
                  <a:srgbClr val="000000"/>
                </a:solidFill>
                <a:latin typeface="+mn-lt"/>
                <a:cs typeface="Arial"/>
              </a:rPr>
              <a:t>Non Network</a:t>
            </a:r>
            <a:r>
              <a:rPr lang="en-US" sz="1200" b="0" i="0" u="none" strike="noStrike" baseline="0">
                <a:solidFill>
                  <a:srgbClr val="000000"/>
                </a:solidFill>
                <a:latin typeface="+mn-lt"/>
                <a:cs typeface="Arial"/>
              </a:rPr>
              <a:t> physician visits and services would be first paid by you until your Deductible is met. Once the Deductible is met, the Plan shares the cost of covered services with you also known as Coinsurance. As </a:t>
            </a:r>
            <a:r>
              <a:rPr lang="en-US" sz="1200">
                <a:solidFill>
                  <a:srgbClr val="000000"/>
                </a:solidFill>
                <a:latin typeface="+mn-lt"/>
                <a:cs typeface="Arial"/>
              </a:rPr>
              <a:t>Non Network</a:t>
            </a:r>
            <a:r>
              <a:rPr lang="en-US" sz="1200" b="0" i="0" u="none" strike="noStrike" baseline="0">
                <a:solidFill>
                  <a:srgbClr val="000000"/>
                </a:solidFill>
                <a:latin typeface="+mn-lt"/>
                <a:cs typeface="Arial"/>
              </a:rPr>
              <a:t> Providers have not agreed to accept the plan’s allowed charge, you may also be responsible for the difference between the plan’s allowance and the provider’s actual charge for services. Once you reach your designated Out-of-Pocket Maximum</a:t>
            </a:r>
            <a:r>
              <a:rPr lang="en-US" sz="1200">
                <a:solidFill>
                  <a:srgbClr val="000000"/>
                </a:solidFill>
                <a:latin typeface="+mn-lt"/>
                <a:cs typeface="Arial"/>
              </a:rPr>
              <a:t> (OOP),</a:t>
            </a:r>
            <a:r>
              <a:rPr lang="en-US" sz="1200" b="0" i="0" u="none" strike="noStrike" baseline="0">
                <a:solidFill>
                  <a:srgbClr val="000000"/>
                </a:solidFill>
                <a:latin typeface="+mn-lt"/>
                <a:cs typeface="Arial"/>
              </a:rPr>
              <a:t> the Plan pays covered services at 100% of the Plan’s allowed charge.</a:t>
            </a:r>
          </a:p>
          <a:p>
            <a:endParaRPr lang="en-US" sz="1200" b="0" i="0" u="none" strike="noStrike" baseline="0">
              <a:solidFill>
                <a:srgbClr val="000000"/>
              </a:solidFill>
              <a:latin typeface="+mn-lt"/>
            </a:endParaRPr>
          </a:p>
          <a:p>
            <a:r>
              <a:rPr lang="en-US" sz="1200" b="0" i="0" u="none" strike="noStrike" baseline="0">
                <a:solidFill>
                  <a:srgbClr val="000000"/>
                </a:solidFill>
                <a:latin typeface="+mn-lt"/>
                <a:cs typeface="Arial"/>
              </a:rPr>
              <a:t>Your Copays, Deductible and Coinsurance apply until your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a:t>
            </a:r>
            <a:r>
              <a:rPr lang="en-US" sz="1200">
                <a:solidFill>
                  <a:srgbClr val="000000"/>
                </a:solidFill>
                <a:latin typeface="+mn-lt"/>
                <a:cs typeface="Arial"/>
              </a:rPr>
              <a:t>Maximum</a:t>
            </a:r>
            <a:r>
              <a:rPr lang="en-US" sz="1200" b="0" i="0" u="none" strike="noStrike" baseline="0">
                <a:solidFill>
                  <a:srgbClr val="000000"/>
                </a:solidFill>
                <a:latin typeface="+mn-lt"/>
                <a:cs typeface="Arial"/>
              </a:rPr>
              <a:t> is met, then the plan will pay for covered services at 100%. The Network and </a:t>
            </a:r>
            <a:r>
              <a:rPr lang="en-US" sz="1200">
                <a:solidFill>
                  <a:srgbClr val="000000"/>
                </a:solidFill>
                <a:latin typeface="+mn-lt"/>
                <a:cs typeface="Arial"/>
              </a:rPr>
              <a:t>Non Network</a:t>
            </a:r>
            <a:r>
              <a:rPr lang="en-US" sz="1200" b="0" i="0" u="none" strike="noStrike" baseline="0">
                <a:solidFill>
                  <a:srgbClr val="000000"/>
                </a:solidFill>
                <a:latin typeface="+mn-lt"/>
                <a:cs typeface="Arial"/>
              </a:rPr>
              <a:t> Deductibles, Coinsurance and </a:t>
            </a:r>
            <a:r>
              <a:rPr lang="en-US" sz="1200">
                <a:solidFill>
                  <a:srgbClr val="000000"/>
                </a:solidFill>
                <a:latin typeface="+mn-lt"/>
                <a:cs typeface="Arial"/>
              </a:rPr>
              <a:t>Out-of-Pocket</a:t>
            </a:r>
            <a:r>
              <a:rPr lang="en-US" sz="1200" b="0" i="0" u="none" strike="noStrike" baseline="0">
                <a:solidFill>
                  <a:srgbClr val="000000"/>
                </a:solidFill>
                <a:latin typeface="+mn-lt"/>
                <a:cs typeface="Arial"/>
              </a:rPr>
              <a:t> </a:t>
            </a:r>
            <a:r>
              <a:rPr lang="en-US" sz="1200">
                <a:solidFill>
                  <a:srgbClr val="000000"/>
                </a:solidFill>
                <a:latin typeface="+mn-lt"/>
                <a:cs typeface="Arial"/>
              </a:rPr>
              <a:t>Maximums</a:t>
            </a:r>
            <a:r>
              <a:rPr lang="en-US" sz="1200" b="0" i="0" u="none" strike="noStrike" baseline="0">
                <a:solidFill>
                  <a:srgbClr val="000000"/>
                </a:solidFill>
                <a:latin typeface="+mn-lt"/>
                <a:cs typeface="Arial"/>
              </a:rPr>
              <a:t> accumulate separately.</a:t>
            </a:r>
            <a:r>
              <a:rPr lang="en-US" sz="1200">
                <a:solidFill>
                  <a:srgbClr val="000000"/>
                </a:solidFill>
                <a:latin typeface="+mn-lt"/>
                <a:cs typeface="Arial"/>
              </a:rPr>
              <a:t> </a:t>
            </a:r>
            <a:endParaRPr lang="en-US" sz="1200" baseline="0">
              <a:latin typeface="+mn-lt"/>
            </a:endParaRPr>
          </a:p>
          <a:p>
            <a:endParaRPr lang="en-US" baseline="0"/>
          </a:p>
          <a:p>
            <a:endParaRPr lang="en-US" b="1" baseline="0">
              <a:cs typeface="Calibri"/>
            </a:endParaRPr>
          </a:p>
          <a:p>
            <a:endParaRPr lang="en-US" baseline="0"/>
          </a:p>
          <a:p>
            <a:endParaRPr lang="en-US" baseline="0"/>
          </a:p>
          <a:p>
            <a:endParaRPr lang="en-US" baseline="0"/>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E0419AF4-D8AF-4D95-8DFF-C5DCC6193273}" type="slidenum">
              <a:rPr lang="en-US" smtClean="0"/>
              <a:t>9</a:t>
            </a:fld>
            <a:endParaRPr lang="en-US"/>
          </a:p>
        </p:txBody>
      </p:sp>
    </p:spTree>
    <p:extLst>
      <p:ext uri="{BB962C8B-B14F-4D97-AF65-F5344CB8AC3E}">
        <p14:creationId xmlns:p14="http://schemas.microsoft.com/office/powerpoint/2010/main" val="426481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2DC6-B754-A1AB-20A7-287C2342C0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E4B34A-B109-1D11-6973-06D128BC0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08C711-E52D-3E71-150E-E884513FDB5B}"/>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5" name="Footer Placeholder 4">
            <a:extLst>
              <a:ext uri="{FF2B5EF4-FFF2-40B4-BE49-F238E27FC236}">
                <a16:creationId xmlns:a16="http://schemas.microsoft.com/office/drawing/2014/main" id="{19FBCFC3-755A-19ED-E6DC-BC8B6279C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B0B8F-4123-72C4-ACDB-78A8E5EF4C5E}"/>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348783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4242-F0D0-068C-C434-575225E6D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7E194C-4FED-E3C4-00B3-E72ADA92D1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5B837-3E74-0AE7-D41D-A8127B438D0D}"/>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5" name="Footer Placeholder 4">
            <a:extLst>
              <a:ext uri="{FF2B5EF4-FFF2-40B4-BE49-F238E27FC236}">
                <a16:creationId xmlns:a16="http://schemas.microsoft.com/office/drawing/2014/main" id="{979CBEF3-2724-572D-BAB9-46D963999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CC87-05BB-7EC0-74FA-AB0942C1D27B}"/>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11833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EC15E-5CFE-C251-770C-E81CE7E456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D03130-60AF-44DB-DC82-F7B8D11A19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4411C-1CB2-B351-FDF3-7D1F3265146D}"/>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5" name="Footer Placeholder 4">
            <a:extLst>
              <a:ext uri="{FF2B5EF4-FFF2-40B4-BE49-F238E27FC236}">
                <a16:creationId xmlns:a16="http://schemas.microsoft.com/office/drawing/2014/main" id="{514B6133-2F23-E845-76C4-2594BF92B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AAF2D-737D-7619-E23B-53AB542C308A}"/>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13360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BB94-0971-C561-401F-E30757971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2C1DF-AE98-2671-703E-D9CCD7F91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EEC9-4A44-6B6C-8F5D-A1DA0D690E74}"/>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5" name="Footer Placeholder 4">
            <a:extLst>
              <a:ext uri="{FF2B5EF4-FFF2-40B4-BE49-F238E27FC236}">
                <a16:creationId xmlns:a16="http://schemas.microsoft.com/office/drawing/2014/main" id="{2A524672-6956-A82F-C316-58C4880EF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0793E-7B77-C1FF-E8BF-F8DCA70B3BA9}"/>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242512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C892-FF62-5EA1-C552-F8983E7F8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8AE0EA-81AB-7352-5D89-CBBFB4CDF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B860D1-7984-E5D7-3A29-F46BA6335909}"/>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5" name="Footer Placeholder 4">
            <a:extLst>
              <a:ext uri="{FF2B5EF4-FFF2-40B4-BE49-F238E27FC236}">
                <a16:creationId xmlns:a16="http://schemas.microsoft.com/office/drawing/2014/main" id="{AE55D603-57B5-6AE5-4D9C-BC9B503D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ED3D2-2AA2-3DD3-898B-FB46FB24ECB1}"/>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4752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5E94-A1B3-1606-0CAE-692F96444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4A2555-109A-CE4B-BF56-EB5DC2DD2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9DF2CE-695B-6E0B-9C40-3915A026FA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C0648-E46E-4690-D990-7232F481D451}"/>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6" name="Footer Placeholder 5">
            <a:extLst>
              <a:ext uri="{FF2B5EF4-FFF2-40B4-BE49-F238E27FC236}">
                <a16:creationId xmlns:a16="http://schemas.microsoft.com/office/drawing/2014/main" id="{F8E8F58D-8E91-C44F-9A01-0D1F3109B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C8D7D-CB20-B4B4-9FF3-A0CA3165DDAA}"/>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95216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430B-60F8-3F48-009D-0645DE957E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A7B5B-C013-78F9-652D-96129A4CB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DF751-CB83-FEC3-6D39-4CEF34A2E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79D37-FBCB-1847-664F-9C392276B5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96601-2BEB-0545-A206-7D15DDF6C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40825-1F2B-4A78-A42D-FEE70F3A189F}"/>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8" name="Footer Placeholder 7">
            <a:extLst>
              <a:ext uri="{FF2B5EF4-FFF2-40B4-BE49-F238E27FC236}">
                <a16:creationId xmlns:a16="http://schemas.microsoft.com/office/drawing/2014/main" id="{2CA6F288-4BF7-4186-7337-794861D4A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71A34B-7057-B2A1-2377-24921CC6304F}"/>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172383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87FE-F310-2DBD-A7B4-E53344C51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FDFCEA-EB9A-CE36-9457-939CA1364524}"/>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4" name="Footer Placeholder 3">
            <a:extLst>
              <a:ext uri="{FF2B5EF4-FFF2-40B4-BE49-F238E27FC236}">
                <a16:creationId xmlns:a16="http://schemas.microsoft.com/office/drawing/2014/main" id="{B731CD80-8C1E-E00C-672B-71D6A6BED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54D32E-A5C1-D6BA-E81B-DFE8AAB02884}"/>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188499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B6334-A072-3318-AFC8-900031FAC80D}"/>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3" name="Footer Placeholder 2">
            <a:extLst>
              <a:ext uri="{FF2B5EF4-FFF2-40B4-BE49-F238E27FC236}">
                <a16:creationId xmlns:a16="http://schemas.microsoft.com/office/drawing/2014/main" id="{1005DE6D-F7A9-8B4A-CF64-32174389D8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5FA296-1650-5FE2-D51F-62BE6B595940}"/>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35570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23E2-1519-541C-1101-B29963508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77E53-D0EE-46DB-D5DE-D4BDF68F2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A6B25-E0F2-71C3-6883-F716D45C2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5A656-0848-93E5-3F70-1C70DFAFD49A}"/>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6" name="Footer Placeholder 5">
            <a:extLst>
              <a:ext uri="{FF2B5EF4-FFF2-40B4-BE49-F238E27FC236}">
                <a16:creationId xmlns:a16="http://schemas.microsoft.com/office/drawing/2014/main" id="{D06A7A5B-7948-2623-5B2F-3F56CBA31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98467-A7A2-1B7D-909A-628A9BBDF82B}"/>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18803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ECD4-50C2-79CF-3A5F-A90E12D42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CBF9A-9B4D-A676-F988-659E94DF6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14DD0-9221-2E8F-64F7-921762F41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053F3-658D-FD59-A72D-938123B44ABC}"/>
              </a:ext>
            </a:extLst>
          </p:cNvPr>
          <p:cNvSpPr>
            <a:spLocks noGrp="1"/>
          </p:cNvSpPr>
          <p:nvPr>
            <p:ph type="dt" sz="half" idx="10"/>
          </p:nvPr>
        </p:nvSpPr>
        <p:spPr/>
        <p:txBody>
          <a:bodyPr/>
          <a:lstStyle/>
          <a:p>
            <a:fld id="{D8478913-C968-46F2-B3F1-94695E39D8B9}" type="datetimeFigureOut">
              <a:rPr lang="en-US" smtClean="0"/>
              <a:t>9/25/2023</a:t>
            </a:fld>
            <a:endParaRPr lang="en-US"/>
          </a:p>
        </p:txBody>
      </p:sp>
      <p:sp>
        <p:nvSpPr>
          <p:cNvPr id="6" name="Footer Placeholder 5">
            <a:extLst>
              <a:ext uri="{FF2B5EF4-FFF2-40B4-BE49-F238E27FC236}">
                <a16:creationId xmlns:a16="http://schemas.microsoft.com/office/drawing/2014/main" id="{615C05DF-CFED-8673-0207-0E03BCA28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41DE2-938B-B93E-7C6A-A3672201DC4C}"/>
              </a:ext>
            </a:extLst>
          </p:cNvPr>
          <p:cNvSpPr>
            <a:spLocks noGrp="1"/>
          </p:cNvSpPr>
          <p:nvPr>
            <p:ph type="sldNum" sz="quarter" idx="12"/>
          </p:nvPr>
        </p:nvSpPr>
        <p:spPr/>
        <p:txBody>
          <a:bodyPr/>
          <a:lstStyle/>
          <a:p>
            <a:fld id="{53B16421-C642-4108-B382-8755B2A65433}" type="slidenum">
              <a:rPr lang="en-US" smtClean="0"/>
              <a:t>‹#›</a:t>
            </a:fld>
            <a:endParaRPr lang="en-US"/>
          </a:p>
        </p:txBody>
      </p:sp>
    </p:spTree>
    <p:extLst>
      <p:ext uri="{BB962C8B-B14F-4D97-AF65-F5344CB8AC3E}">
        <p14:creationId xmlns:p14="http://schemas.microsoft.com/office/powerpoint/2010/main" val="23987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8DB2B-7F51-D0F8-E0FF-855011F76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C374CF-104C-EF5D-4786-5EFC5BC65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E10AC-2401-B6AE-6D87-D9BF1E7E8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78913-C968-46F2-B3F1-94695E39D8B9}" type="datetimeFigureOut">
              <a:rPr lang="en-US" smtClean="0"/>
              <a:t>9/25/2023</a:t>
            </a:fld>
            <a:endParaRPr lang="en-US"/>
          </a:p>
        </p:txBody>
      </p:sp>
      <p:sp>
        <p:nvSpPr>
          <p:cNvPr id="5" name="Footer Placeholder 4">
            <a:extLst>
              <a:ext uri="{FF2B5EF4-FFF2-40B4-BE49-F238E27FC236}">
                <a16:creationId xmlns:a16="http://schemas.microsoft.com/office/drawing/2014/main" id="{C061CA0B-5C62-B9FE-FA58-BFFB38BAF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CB0CD1-3A83-7E78-1D0F-CC66FE23E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16421-C642-4108-B382-8755B2A65433}" type="slidenum">
              <a:rPr lang="en-US" smtClean="0"/>
              <a:t>‹#›</a:t>
            </a:fld>
            <a:endParaRPr lang="en-US"/>
          </a:p>
        </p:txBody>
      </p:sp>
    </p:spTree>
    <p:extLst>
      <p:ext uri="{BB962C8B-B14F-4D97-AF65-F5344CB8AC3E}">
        <p14:creationId xmlns:p14="http://schemas.microsoft.com/office/powerpoint/2010/main" val="283274387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8.jpe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1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my.marathon-health.com/#!/Home/Logi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my.marathon-health.com/#!/Home/Logi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svg"/><Relationship Id="rId12"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sehp.member.hrissuite.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4.png"/><Relationship Id="rId4" Type="http://schemas.openxmlformats.org/officeDocument/2006/relationships/hyperlink" Target="https://sso.cobraguard.net/seer_login.ph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healthbenefitsprogram.ks.gov/" TargetMode="External"/><Relationship Id="rId7"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mailto:SEHPHealthQuest@ks.gov" TargetMode="External"/><Relationship Id="rId5" Type="http://schemas.openxmlformats.org/officeDocument/2006/relationships/hyperlink" Target="mailto:SEHPBenefits@ks.gov" TargetMode="External"/><Relationship Id="rId4" Type="http://schemas.openxmlformats.org/officeDocument/2006/relationships/hyperlink" Target="mailto:SEHBPMembership@ks.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FA6FE-3BE4-4A9D-80FD-F02D4B810A82}"/>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b="1" kern="1200">
                <a:solidFill>
                  <a:srgbClr val="FFFFFF"/>
                </a:solidFill>
                <a:latin typeface="+mj-lt"/>
                <a:ea typeface="+mj-ea"/>
                <a:cs typeface="+mj-cs"/>
              </a:rPr>
              <a:t>2024 </a:t>
            </a:r>
            <a:br>
              <a:rPr lang="en-US" sz="4800" b="1" kern="1200">
                <a:solidFill>
                  <a:srgbClr val="FFFFFF"/>
                </a:solidFill>
                <a:latin typeface="+mj-lt"/>
                <a:ea typeface="+mj-ea"/>
                <a:cs typeface="+mj-cs"/>
              </a:rPr>
            </a:br>
            <a:r>
              <a:rPr lang="en-US" sz="4800" b="1" kern="1200">
                <a:solidFill>
                  <a:srgbClr val="FFFFFF"/>
                </a:solidFill>
                <a:latin typeface="+mj-lt"/>
                <a:ea typeface="+mj-ea"/>
                <a:cs typeface="+mj-cs"/>
              </a:rPr>
              <a:t>HEALTH BENEFITS</a:t>
            </a:r>
            <a:br>
              <a:rPr lang="en-US" sz="4800" b="1" kern="1200">
                <a:solidFill>
                  <a:srgbClr val="FFFFFF"/>
                </a:solidFill>
                <a:latin typeface="+mj-lt"/>
                <a:ea typeface="+mj-ea"/>
                <a:cs typeface="+mj-cs"/>
              </a:rPr>
            </a:br>
            <a:r>
              <a:rPr lang="en-US" sz="4800" b="1" kern="1200">
                <a:solidFill>
                  <a:srgbClr val="FFC000"/>
                </a:solidFill>
                <a:latin typeface="+mj-lt"/>
                <a:ea typeface="+mj-ea"/>
                <a:cs typeface="+mj-cs"/>
              </a:rPr>
              <a:t>ENROLLMENT</a:t>
            </a:r>
            <a:br>
              <a:rPr lang="en-US" sz="4800" b="1" kern="1200">
                <a:solidFill>
                  <a:srgbClr val="FFC000"/>
                </a:solidFill>
                <a:latin typeface="+mj-lt"/>
                <a:ea typeface="+mj-ea"/>
                <a:cs typeface="+mj-cs"/>
              </a:rPr>
            </a:br>
            <a:r>
              <a:rPr lang="en-US" sz="4800" b="1" kern="1200">
                <a:solidFill>
                  <a:srgbClr val="FFC000"/>
                </a:solidFill>
                <a:latin typeface="+mj-lt"/>
                <a:ea typeface="+mj-ea"/>
                <a:cs typeface="+mj-cs"/>
              </a:rPr>
              <a:t>PRESENTATION</a:t>
            </a:r>
            <a:endParaRPr lang="en-US" sz="4800" kern="1200">
              <a:solidFill>
                <a:srgbClr val="FFC000"/>
              </a:solidFill>
              <a:latin typeface="+mj-lt"/>
              <a:ea typeface="+mj-ea"/>
              <a:cs typeface="+mj-cs"/>
            </a:endParaRPr>
          </a:p>
        </p:txBody>
      </p:sp>
      <p:sp>
        <p:nvSpPr>
          <p:cNvPr id="39" name="Rectangle 3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023190E-2185-4C47-8A48-E5A5961ED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0559" y="2300339"/>
            <a:ext cx="3737164" cy="2271609"/>
          </a:xfrm>
          <a:prstGeom prst="rect">
            <a:avLst/>
          </a:prstGeom>
        </p:spPr>
      </p:pic>
      <p:sp>
        <p:nvSpPr>
          <p:cNvPr id="5" name="AutoShape 2" descr="Profile picture of Fitzgerald, Courtney [SEHBP].">
            <a:extLst>
              <a:ext uri="{FF2B5EF4-FFF2-40B4-BE49-F238E27FC236}">
                <a16:creationId xmlns:a16="http://schemas.microsoft.com/office/drawing/2014/main" id="{920683D6-2451-D4FF-CE44-7BA292F5C058}"/>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1">
            <a:extLst>
              <a:ext uri="{FF2B5EF4-FFF2-40B4-BE49-F238E27FC236}">
                <a16:creationId xmlns:a16="http://schemas.microsoft.com/office/drawing/2014/main" id="{E26A887B-6B43-04C3-440B-3EC5CB258363}"/>
              </a:ext>
            </a:extLst>
          </p:cNvPr>
          <p:cNvSpPr>
            <a:spLocks noChangeArrowheads="1"/>
          </p:cNvSpPr>
          <p:nvPr/>
        </p:nvSpPr>
        <p:spPr bwMode="auto">
          <a:xfrm>
            <a:off x="0" y="-500137"/>
            <a:ext cx="184731"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862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8D51DE-70C9-4C23-AFB6-87A5C3225AB5}"/>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FEE2F89-456C-472F-AD56-E1B96C71319C}"/>
              </a:ext>
            </a:extLst>
          </p:cNvPr>
          <p:cNvSpPr/>
          <p:nvPr/>
        </p:nvSpPr>
        <p:spPr>
          <a:xfrm>
            <a:off x="1532203" y="147237"/>
            <a:ext cx="9381982" cy="624979"/>
          </a:xfrm>
          <a:prstGeom prst="rect">
            <a:avLst/>
          </a:prstGeom>
        </p:spPr>
        <p:txBody>
          <a:bodyPr wrap="squar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Plan A Prescription Coverage</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a:extLst>
              <a:ext uri="{FF2B5EF4-FFF2-40B4-BE49-F238E27FC236}">
                <a16:creationId xmlns:a16="http://schemas.microsoft.com/office/drawing/2014/main" id="{81B25E78-5F65-4C46-8B81-8D8C13062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aphicFrame>
        <p:nvGraphicFramePr>
          <p:cNvPr id="12" name="Table 11">
            <a:extLst>
              <a:ext uri="{FF2B5EF4-FFF2-40B4-BE49-F238E27FC236}">
                <a16:creationId xmlns:a16="http://schemas.microsoft.com/office/drawing/2014/main" id="{2E9A8451-32D9-03B8-E318-48B5A7C6D6B7}"/>
              </a:ext>
            </a:extLst>
          </p:cNvPr>
          <p:cNvGraphicFramePr>
            <a:graphicFrameLocks noGrp="1"/>
          </p:cNvGraphicFramePr>
          <p:nvPr>
            <p:extLst>
              <p:ext uri="{D42A27DB-BD31-4B8C-83A1-F6EECF244321}">
                <p14:modId xmlns:p14="http://schemas.microsoft.com/office/powerpoint/2010/main" val="2127632055"/>
              </p:ext>
            </p:extLst>
          </p:nvPr>
        </p:nvGraphicFramePr>
        <p:xfrm>
          <a:off x="315781" y="1076909"/>
          <a:ext cx="11560437" cy="5781091"/>
        </p:xfrm>
        <a:graphic>
          <a:graphicData uri="http://schemas.openxmlformats.org/drawingml/2006/table">
            <a:tbl>
              <a:tblPr firstRow="1" bandRow="1">
                <a:tableStyleId>{5C22544A-7EE6-4342-B048-85BDC9FD1C3A}</a:tableStyleId>
              </a:tblPr>
              <a:tblGrid>
                <a:gridCol w="1801505">
                  <a:extLst>
                    <a:ext uri="{9D8B030D-6E8A-4147-A177-3AD203B41FA5}">
                      <a16:colId xmlns:a16="http://schemas.microsoft.com/office/drawing/2014/main" val="1365047249"/>
                    </a:ext>
                  </a:extLst>
                </a:gridCol>
                <a:gridCol w="3863813">
                  <a:extLst>
                    <a:ext uri="{9D8B030D-6E8A-4147-A177-3AD203B41FA5}">
                      <a16:colId xmlns:a16="http://schemas.microsoft.com/office/drawing/2014/main" val="2305817924"/>
                    </a:ext>
                  </a:extLst>
                </a:gridCol>
                <a:gridCol w="5895119">
                  <a:extLst>
                    <a:ext uri="{9D8B030D-6E8A-4147-A177-3AD203B41FA5}">
                      <a16:colId xmlns:a16="http://schemas.microsoft.com/office/drawing/2014/main" val="3012734439"/>
                    </a:ext>
                  </a:extLst>
                </a:gridCol>
              </a:tblGrid>
              <a:tr h="0">
                <a:tc>
                  <a:txBody>
                    <a:bodyPr/>
                    <a:lstStyle/>
                    <a:p>
                      <a:pPr marL="0" marR="0" algn="ctr">
                        <a:lnSpc>
                          <a:spcPct val="107000"/>
                        </a:lnSpc>
                        <a:spcBef>
                          <a:spcPts val="0"/>
                        </a:spcBef>
                        <a:spcAft>
                          <a:spcPts val="800"/>
                        </a:spcAft>
                      </a:pPr>
                      <a:r>
                        <a:rPr lang="en-US" sz="1600" kern="100">
                          <a:effectLst/>
                          <a:latin typeface="+mn-lt"/>
                        </a:rPr>
                        <a:t>Tier</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solidFill>
                      <a:srgbClr val="086055"/>
                    </a:solidFill>
                  </a:tcPr>
                </a:tc>
                <a:tc>
                  <a:txBody>
                    <a:bodyPr/>
                    <a:lstStyle/>
                    <a:p>
                      <a:pPr marL="0" marR="0" algn="l">
                        <a:lnSpc>
                          <a:spcPct val="107000"/>
                        </a:lnSpc>
                        <a:spcBef>
                          <a:spcPts val="0"/>
                        </a:spcBef>
                        <a:spcAft>
                          <a:spcPts val="800"/>
                        </a:spcAft>
                      </a:pPr>
                      <a:r>
                        <a:rPr lang="en-US" sz="1600" kern="100">
                          <a:effectLst/>
                          <a:latin typeface="+mn-lt"/>
                        </a:rPr>
                        <a:t>Prescription Type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gn="ctr">
                        <a:lnSpc>
                          <a:spcPct val="107000"/>
                        </a:lnSpc>
                        <a:spcBef>
                          <a:spcPts val="0"/>
                        </a:spcBef>
                        <a:spcAft>
                          <a:spcPts val="800"/>
                        </a:spcAft>
                      </a:pPr>
                      <a:r>
                        <a:rPr lang="en-US" sz="1600" kern="100">
                          <a:effectLst/>
                          <a:latin typeface="+mn-lt"/>
                        </a:rPr>
                        <a:t>Paid by Member</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solidFill>
                      <a:srgbClr val="086055"/>
                    </a:solidFill>
                  </a:tcPr>
                </a:tc>
                <a:extLst>
                  <a:ext uri="{0D108BD9-81ED-4DB2-BD59-A6C34878D82A}">
                    <a16:rowId xmlns:a16="http://schemas.microsoft.com/office/drawing/2014/main" val="1828504638"/>
                  </a:ext>
                </a:extLst>
              </a:tr>
              <a:tr h="300809">
                <a:tc>
                  <a:txBody>
                    <a:bodyPr/>
                    <a:lstStyle/>
                    <a:p>
                      <a:pPr marL="0" marR="0" algn="ctr">
                        <a:lnSpc>
                          <a:spcPct val="107000"/>
                        </a:lnSpc>
                        <a:spcBef>
                          <a:spcPts val="0"/>
                        </a:spcBef>
                        <a:spcAft>
                          <a:spcPts val="800"/>
                        </a:spcAft>
                      </a:pPr>
                      <a:r>
                        <a:rPr lang="en-US" sz="1600" kern="100">
                          <a:solidFill>
                            <a:schemeClr val="bg1"/>
                          </a:solidFill>
                          <a:effectLst/>
                          <a:latin typeface="+mn-lt"/>
                        </a:rPr>
                        <a:t>1</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600"/>
                        </a:spcAft>
                      </a:pPr>
                      <a:r>
                        <a:rPr lang="en-US" sz="1600" kern="100">
                          <a:effectLst/>
                          <a:latin typeface="+mn-lt"/>
                        </a:rPr>
                        <a:t>Generic</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1600" kern="100">
                          <a:effectLst/>
                          <a:latin typeface="+mn-lt"/>
                        </a:rPr>
                        <a:t>20% Coinsurance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extLst>
                  <a:ext uri="{0D108BD9-81ED-4DB2-BD59-A6C34878D82A}">
                    <a16:rowId xmlns:a16="http://schemas.microsoft.com/office/drawing/2014/main" val="3459527467"/>
                  </a:ext>
                </a:extLst>
              </a:tr>
              <a:tr h="342893">
                <a:tc>
                  <a:txBody>
                    <a:bodyPr/>
                    <a:lstStyle/>
                    <a:p>
                      <a:pPr marL="0" marR="0" algn="ctr">
                        <a:lnSpc>
                          <a:spcPct val="107000"/>
                        </a:lnSpc>
                        <a:spcBef>
                          <a:spcPts val="0"/>
                        </a:spcBef>
                        <a:spcAft>
                          <a:spcPts val="800"/>
                        </a:spcAft>
                      </a:pPr>
                      <a:r>
                        <a:rPr lang="en-US" sz="1600" kern="100">
                          <a:solidFill>
                            <a:schemeClr val="bg1"/>
                          </a:solidFill>
                          <a:effectLst/>
                          <a:latin typeface="+mn-lt"/>
                        </a:rPr>
                        <a:t>2</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600"/>
                        </a:spcAft>
                      </a:pPr>
                      <a:r>
                        <a:rPr lang="en-US" sz="1600" kern="100">
                          <a:effectLst/>
                          <a:latin typeface="+mn-lt"/>
                        </a:rPr>
                        <a:t>Preferred Brand Name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35% Coinsurance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extLst>
                  <a:ext uri="{0D108BD9-81ED-4DB2-BD59-A6C34878D82A}">
                    <a16:rowId xmlns:a16="http://schemas.microsoft.com/office/drawing/2014/main" val="693584084"/>
                  </a:ext>
                </a:extLst>
              </a:tr>
              <a:tr h="424180">
                <a:tc>
                  <a:txBody>
                    <a:bodyPr/>
                    <a:lstStyle/>
                    <a:p>
                      <a:pPr marL="0" marR="0" algn="ctr">
                        <a:lnSpc>
                          <a:spcPct val="107000"/>
                        </a:lnSpc>
                        <a:spcBef>
                          <a:spcPts val="0"/>
                        </a:spcBef>
                        <a:spcAft>
                          <a:spcPts val="800"/>
                        </a:spcAft>
                      </a:pPr>
                      <a:r>
                        <a:rPr lang="en-US" sz="1600" kern="100">
                          <a:solidFill>
                            <a:schemeClr val="bg1"/>
                          </a:solidFill>
                          <a:effectLst/>
                          <a:latin typeface="+mn-lt"/>
                        </a:rPr>
                        <a:t>3</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0"/>
                        </a:lnSpc>
                        <a:spcBef>
                          <a:spcPts val="0"/>
                        </a:spcBef>
                        <a:spcAft>
                          <a:spcPts val="0"/>
                        </a:spcAft>
                      </a:pPr>
                      <a:endParaRPr lang="en-US" sz="1600" kern="100">
                        <a:effectLst/>
                        <a:latin typeface="+mn-lt"/>
                      </a:endParaRPr>
                    </a:p>
                    <a:p>
                      <a:pPr marL="0" marR="0">
                        <a:lnSpc>
                          <a:spcPct val="0"/>
                        </a:lnSpc>
                        <a:spcBef>
                          <a:spcPts val="0"/>
                        </a:spcBef>
                        <a:spcAft>
                          <a:spcPts val="0"/>
                        </a:spcAft>
                      </a:pPr>
                      <a:endParaRPr lang="en-US" sz="1600" kern="100">
                        <a:effectLst/>
                        <a:latin typeface="+mn-lt"/>
                      </a:endParaRPr>
                    </a:p>
                    <a:p>
                      <a:pPr marL="0" marR="0">
                        <a:lnSpc>
                          <a:spcPct val="0"/>
                        </a:lnSpc>
                        <a:spcBef>
                          <a:spcPts val="0"/>
                        </a:spcBef>
                        <a:spcAft>
                          <a:spcPts val="0"/>
                        </a:spcAft>
                      </a:pPr>
                      <a:endParaRPr lang="en-US" sz="1600" kern="100">
                        <a:effectLst/>
                        <a:latin typeface="+mn-lt"/>
                      </a:endParaRPr>
                    </a:p>
                    <a:p>
                      <a:pPr marL="0" marR="0">
                        <a:lnSpc>
                          <a:spcPct val="0"/>
                        </a:lnSpc>
                        <a:spcBef>
                          <a:spcPts val="0"/>
                        </a:spcBef>
                        <a:spcAft>
                          <a:spcPts val="0"/>
                        </a:spcAft>
                      </a:pPr>
                      <a:endParaRPr lang="en-US" sz="1600" kern="100">
                        <a:effectLst/>
                        <a:latin typeface="+mn-lt"/>
                      </a:endParaRPr>
                    </a:p>
                    <a:p>
                      <a:pPr marL="0" marR="0">
                        <a:lnSpc>
                          <a:spcPct val="0"/>
                        </a:lnSpc>
                        <a:spcBef>
                          <a:spcPts val="0"/>
                        </a:spcBef>
                        <a:spcAft>
                          <a:spcPts val="600"/>
                        </a:spcAft>
                      </a:pPr>
                      <a:endParaRPr lang="en-US" sz="1600" kern="100">
                        <a:effectLst/>
                        <a:latin typeface="+mn-lt"/>
                      </a:endParaRPr>
                    </a:p>
                    <a:p>
                      <a:pPr marL="0" marR="0">
                        <a:lnSpc>
                          <a:spcPct val="0"/>
                        </a:lnSpc>
                        <a:spcBef>
                          <a:spcPts val="0"/>
                        </a:spcBef>
                        <a:spcAft>
                          <a:spcPts val="600"/>
                        </a:spcAft>
                      </a:pPr>
                      <a:endParaRPr lang="en-US" sz="1600" kern="100">
                        <a:effectLst/>
                        <a:latin typeface="+mn-lt"/>
                      </a:endParaRPr>
                    </a:p>
                    <a:p>
                      <a:pPr marL="0" marR="0">
                        <a:lnSpc>
                          <a:spcPct val="0"/>
                        </a:lnSpc>
                        <a:spcBef>
                          <a:spcPts val="0"/>
                        </a:spcBef>
                        <a:spcAft>
                          <a:spcPts val="600"/>
                        </a:spcAft>
                      </a:pPr>
                      <a:endParaRPr lang="en-US" sz="1600" kern="100">
                        <a:effectLst/>
                        <a:latin typeface="+mn-lt"/>
                      </a:endParaRPr>
                    </a:p>
                    <a:p>
                      <a:pPr marL="0" marR="0">
                        <a:lnSpc>
                          <a:spcPct val="0"/>
                        </a:lnSpc>
                        <a:spcBef>
                          <a:spcPts val="0"/>
                        </a:spcBef>
                        <a:spcAft>
                          <a:spcPts val="600"/>
                        </a:spcAft>
                      </a:pPr>
                      <a:r>
                        <a:rPr lang="en-US" sz="1600" kern="100">
                          <a:effectLst/>
                          <a:latin typeface="+mn-lt"/>
                        </a:rPr>
                        <a:t>Specialty Medications </a:t>
                      </a:r>
                    </a:p>
                    <a:p>
                      <a:pPr marL="0" marR="0">
                        <a:lnSpc>
                          <a:spcPct val="107000"/>
                        </a:lnSpc>
                        <a:spcBef>
                          <a:spcPts val="0"/>
                        </a:spcBef>
                        <a:spcAft>
                          <a:spcPts val="600"/>
                        </a:spcAft>
                      </a:pPr>
                      <a:r>
                        <a:rPr lang="en-US" sz="1600" i="1" kern="100">
                          <a:effectLst/>
                          <a:latin typeface="+mn-lt"/>
                        </a:rPr>
                        <a:t>(See </a:t>
                      </a:r>
                      <a:r>
                        <a:rPr lang="en-US" sz="1600" i="1" kern="100" err="1">
                          <a:effectLst/>
                          <a:latin typeface="+mn-lt"/>
                        </a:rPr>
                        <a:t>PrudentRX</a:t>
                      </a:r>
                      <a:r>
                        <a:rPr lang="en-US" sz="1600" i="1" kern="100">
                          <a:effectLst/>
                          <a:latin typeface="+mn-lt"/>
                        </a:rPr>
                        <a:t> Solutions Program)</a:t>
                      </a:r>
                    </a:p>
                  </a:txBody>
                  <a:tcPr marL="62540" marR="62540" marT="31270" marB="3127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1600" kern="100">
                          <a:effectLst/>
                          <a:latin typeface="+mn-lt"/>
                        </a:rPr>
                        <a:t>30% Coinsurance </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extLst>
                  <a:ext uri="{0D108BD9-81ED-4DB2-BD59-A6C34878D82A}">
                    <a16:rowId xmlns:a16="http://schemas.microsoft.com/office/drawing/2014/main" val="2095664860"/>
                  </a:ext>
                </a:extLst>
              </a:tr>
              <a:tr h="286922">
                <a:tc>
                  <a:txBody>
                    <a:bodyPr/>
                    <a:lstStyle/>
                    <a:p>
                      <a:pPr marL="0" marR="0" algn="ctr">
                        <a:lnSpc>
                          <a:spcPct val="107000"/>
                        </a:lnSpc>
                        <a:spcBef>
                          <a:spcPts val="0"/>
                        </a:spcBef>
                        <a:spcAft>
                          <a:spcPts val="800"/>
                        </a:spcAft>
                      </a:pPr>
                      <a:r>
                        <a:rPr lang="en-US" sz="1600" kern="100">
                          <a:solidFill>
                            <a:schemeClr val="bg1"/>
                          </a:solidFill>
                          <a:effectLst/>
                          <a:latin typeface="+mn-lt"/>
                        </a:rPr>
                        <a:t>4</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Non Preferred Brand Name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60% Coinsurance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extLst>
                  <a:ext uri="{0D108BD9-81ED-4DB2-BD59-A6C34878D82A}">
                    <a16:rowId xmlns:a16="http://schemas.microsoft.com/office/drawing/2014/main" val="536949686"/>
                  </a:ext>
                </a:extLst>
              </a:tr>
              <a:tr h="351383">
                <a:tc>
                  <a:txBody>
                    <a:bodyPr/>
                    <a:lstStyle/>
                    <a:p>
                      <a:pPr marL="0" marR="0" algn="ctr">
                        <a:lnSpc>
                          <a:spcPct val="107000"/>
                        </a:lnSpc>
                        <a:spcBef>
                          <a:spcPts val="0"/>
                        </a:spcBef>
                        <a:spcAft>
                          <a:spcPts val="800"/>
                        </a:spcAft>
                      </a:pPr>
                      <a:r>
                        <a:rPr lang="en-US" sz="1600" kern="100">
                          <a:solidFill>
                            <a:schemeClr val="bg1"/>
                          </a:solidFill>
                          <a:effectLst/>
                          <a:latin typeface="+mn-lt"/>
                        </a:rPr>
                        <a:t>5</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Discount Tier</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1600" kern="100">
                          <a:effectLst/>
                          <a:latin typeface="+mn-lt"/>
                        </a:rPr>
                        <a:t>100% Coinsurance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extLst>
                  <a:ext uri="{0D108BD9-81ED-4DB2-BD59-A6C34878D82A}">
                    <a16:rowId xmlns:a16="http://schemas.microsoft.com/office/drawing/2014/main" val="3329696908"/>
                  </a:ext>
                </a:extLst>
              </a:tr>
              <a:tr h="554303">
                <a:tc>
                  <a:txBody>
                    <a:bodyPr/>
                    <a:lstStyle/>
                    <a:p>
                      <a:pPr marL="0" marR="0" algn="ctr">
                        <a:lnSpc>
                          <a:spcPct val="107000"/>
                        </a:lnSpc>
                        <a:spcBef>
                          <a:spcPts val="0"/>
                        </a:spcBef>
                        <a:spcAft>
                          <a:spcPts val="800"/>
                        </a:spcAft>
                      </a:pPr>
                      <a:r>
                        <a:rPr lang="en-US" sz="1600" kern="100">
                          <a:solidFill>
                            <a:schemeClr val="bg1"/>
                          </a:solidFill>
                          <a:effectLst/>
                          <a:latin typeface="+mn-lt"/>
                        </a:rPr>
                        <a:t>6</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Anticancer Oral</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20% Coinsurance</a:t>
                      </a:r>
                    </a:p>
                    <a:p>
                      <a:pPr marL="0" marR="0" algn="ctr">
                        <a:lnSpc>
                          <a:spcPct val="107000"/>
                        </a:lnSpc>
                        <a:spcBef>
                          <a:spcPts val="0"/>
                        </a:spcBef>
                        <a:spcAft>
                          <a:spcPts val="0"/>
                        </a:spcAft>
                      </a:pPr>
                      <a:r>
                        <a:rPr lang="en-US" sz="1600" kern="100">
                          <a:effectLst/>
                          <a:latin typeface="+mn-lt"/>
                        </a:rPr>
                        <a:t>Maximum of $100 per standard unit of therapy per 30-day supply</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extLst>
                  <a:ext uri="{0D108BD9-81ED-4DB2-BD59-A6C34878D82A}">
                    <a16:rowId xmlns:a16="http://schemas.microsoft.com/office/drawing/2014/main" val="2311797978"/>
                  </a:ext>
                </a:extLst>
              </a:tr>
              <a:tr h="629435">
                <a:tc>
                  <a:txBody>
                    <a:bodyPr/>
                    <a:lstStyle/>
                    <a:p>
                      <a:pPr marL="0" marR="0" algn="ctr">
                        <a:lnSpc>
                          <a:spcPct val="107000"/>
                        </a:lnSpc>
                        <a:spcBef>
                          <a:spcPts val="0"/>
                        </a:spcBef>
                        <a:spcAft>
                          <a:spcPts val="800"/>
                        </a:spcAft>
                      </a:pPr>
                      <a:r>
                        <a:rPr lang="en-US" sz="1600" kern="100">
                          <a:solidFill>
                            <a:schemeClr val="bg1"/>
                          </a:solidFill>
                          <a:effectLst/>
                          <a:latin typeface="+mn-lt"/>
                        </a:rPr>
                        <a:t>7</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200">
                          <a:effectLst/>
                          <a:latin typeface="+mn-lt"/>
                        </a:rPr>
                        <a:t>Special Case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1600" kern="1200">
                          <a:effectLst/>
                          <a:latin typeface="+mn-lt"/>
                        </a:rPr>
                        <a:t>40% Coinsurance</a:t>
                      </a:r>
                      <a:endParaRPr lang="en-US" sz="1600" kern="100">
                        <a:effectLst/>
                        <a:latin typeface="+mn-lt"/>
                      </a:endParaRPr>
                    </a:p>
                    <a:p>
                      <a:pPr marL="0" marR="0" algn="ctr">
                        <a:lnSpc>
                          <a:spcPct val="107000"/>
                        </a:lnSpc>
                        <a:spcBef>
                          <a:spcPts val="0"/>
                        </a:spcBef>
                        <a:spcAft>
                          <a:spcPts val="0"/>
                        </a:spcAft>
                      </a:pPr>
                      <a:r>
                        <a:rPr lang="en-US" sz="1600" kern="1200">
                          <a:effectLst/>
                          <a:latin typeface="+mn-lt"/>
                        </a:rPr>
                        <a:t>Maximum of $100 per standard unit of therapy per 30-day supply</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extLst>
                  <a:ext uri="{0D108BD9-81ED-4DB2-BD59-A6C34878D82A}">
                    <a16:rowId xmlns:a16="http://schemas.microsoft.com/office/drawing/2014/main" val="4010067283"/>
                  </a:ext>
                </a:extLst>
              </a:tr>
              <a:tr h="535773">
                <a:tc>
                  <a:txBody>
                    <a:bodyPr/>
                    <a:lstStyle/>
                    <a:p>
                      <a:pPr marL="0" marR="0" algn="ctr">
                        <a:lnSpc>
                          <a:spcPct val="107000"/>
                        </a:lnSpc>
                        <a:spcBef>
                          <a:spcPts val="0"/>
                        </a:spcBef>
                        <a:spcAft>
                          <a:spcPts val="800"/>
                        </a:spcAft>
                      </a:pPr>
                      <a:r>
                        <a:rPr lang="en-US" sz="1600" kern="100">
                          <a:solidFill>
                            <a:schemeClr val="bg1"/>
                          </a:solidFill>
                          <a:effectLst/>
                          <a:latin typeface="+mn-lt"/>
                        </a:rPr>
                        <a:t>Value Based</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Diabetes – Generic</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600" kern="100">
                          <a:effectLst/>
                          <a:latin typeface="+mn-lt"/>
                        </a:rPr>
                        <a:t>10% Coinsurance</a:t>
                      </a:r>
                    </a:p>
                    <a:p>
                      <a:pPr marL="0" marR="0" algn="ctr">
                        <a:lnSpc>
                          <a:spcPct val="100000"/>
                        </a:lnSpc>
                        <a:spcBef>
                          <a:spcPts val="0"/>
                        </a:spcBef>
                        <a:spcAft>
                          <a:spcPts val="0"/>
                        </a:spcAft>
                      </a:pPr>
                      <a:r>
                        <a:rPr lang="en-US" sz="1600" kern="100">
                          <a:effectLst/>
                          <a:latin typeface="+mn-lt"/>
                        </a:rPr>
                        <a:t>Maximum of $20 per 30-day supply</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extLst>
                  <a:ext uri="{0D108BD9-81ED-4DB2-BD59-A6C34878D82A}">
                    <a16:rowId xmlns:a16="http://schemas.microsoft.com/office/drawing/2014/main" val="4100101939"/>
                  </a:ext>
                </a:extLst>
              </a:tr>
              <a:tr h="419967">
                <a:tc>
                  <a:txBody>
                    <a:bodyPr/>
                    <a:lstStyle/>
                    <a:p>
                      <a:pPr algn="ctr">
                        <a:lnSpc>
                          <a:spcPct val="107000"/>
                        </a:lnSpc>
                      </a:pPr>
                      <a:endParaRPr lang="en-US" sz="1600" kern="100">
                        <a:solidFill>
                          <a:schemeClr val="bg1"/>
                        </a:solidFill>
                        <a:effectLst/>
                        <a:latin typeface="+mn-lt"/>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Diabetes – Preferred Brand Name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1600" kern="100">
                          <a:effectLst/>
                          <a:latin typeface="+mn-lt"/>
                        </a:rPr>
                        <a:t>20% Coinsurance</a:t>
                      </a:r>
                    </a:p>
                    <a:p>
                      <a:pPr marL="0" marR="0" algn="ctr">
                        <a:lnSpc>
                          <a:spcPct val="107000"/>
                        </a:lnSpc>
                        <a:spcBef>
                          <a:spcPts val="0"/>
                        </a:spcBef>
                        <a:spcAft>
                          <a:spcPts val="0"/>
                        </a:spcAft>
                      </a:pPr>
                      <a:r>
                        <a:rPr lang="en-US" sz="1600" kern="100">
                          <a:effectLst/>
                          <a:latin typeface="+mn-lt"/>
                        </a:rPr>
                        <a:t>Maximum of $40 per 30-day supply</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extLst>
                  <a:ext uri="{0D108BD9-81ED-4DB2-BD59-A6C34878D82A}">
                    <a16:rowId xmlns:a16="http://schemas.microsoft.com/office/drawing/2014/main" val="2314368406"/>
                  </a:ext>
                </a:extLst>
              </a:tr>
              <a:tr h="484877">
                <a:tc>
                  <a:txBody>
                    <a:bodyPr/>
                    <a:lstStyle/>
                    <a:p>
                      <a:pPr marL="0" marR="0" algn="ctr">
                        <a:lnSpc>
                          <a:spcPct val="107000"/>
                        </a:lnSpc>
                        <a:spcBef>
                          <a:spcPts val="0"/>
                        </a:spcBef>
                        <a:spcAft>
                          <a:spcPts val="800"/>
                        </a:spcAft>
                      </a:pPr>
                      <a:r>
                        <a:rPr lang="en-US" sz="1600" kern="100">
                          <a:solidFill>
                            <a:schemeClr val="bg1"/>
                          </a:solidFill>
                          <a:effectLst/>
                          <a:latin typeface="+mn-lt"/>
                        </a:rPr>
                        <a:t>Value Based</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Asthma –Generic</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10% Coinsurance</a:t>
                      </a:r>
                    </a:p>
                    <a:p>
                      <a:pPr marL="0" marR="0" algn="ctr">
                        <a:lnSpc>
                          <a:spcPct val="107000"/>
                        </a:lnSpc>
                        <a:spcBef>
                          <a:spcPts val="0"/>
                        </a:spcBef>
                        <a:spcAft>
                          <a:spcPts val="0"/>
                        </a:spcAft>
                      </a:pPr>
                      <a:r>
                        <a:rPr lang="en-US" sz="1600" kern="100">
                          <a:effectLst/>
                          <a:latin typeface="+mn-lt"/>
                        </a:rPr>
                        <a:t>Maximum of $20 per 30-day supply</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20000"/>
                        <a:lumOff val="80000"/>
                      </a:schemeClr>
                    </a:solidFill>
                  </a:tcPr>
                </a:tc>
                <a:extLst>
                  <a:ext uri="{0D108BD9-81ED-4DB2-BD59-A6C34878D82A}">
                    <a16:rowId xmlns:a16="http://schemas.microsoft.com/office/drawing/2014/main" val="2649281038"/>
                  </a:ext>
                </a:extLst>
              </a:tr>
              <a:tr h="617403">
                <a:tc>
                  <a:txBody>
                    <a:bodyPr/>
                    <a:lstStyle/>
                    <a:p>
                      <a:pPr>
                        <a:lnSpc>
                          <a:spcPct val="107000"/>
                        </a:lnSpc>
                      </a:pPr>
                      <a:endParaRPr lang="en-US" sz="1600" kern="100">
                        <a:effectLst/>
                        <a:latin typeface="+mn-lt"/>
                        <a:cs typeface="Times New Roman" panose="02020603050405020304" pitchFamily="18" charset="0"/>
                      </a:endParaRPr>
                    </a:p>
                  </a:txBody>
                  <a:tcPr marL="62540" marR="62540" marT="31270" marB="31270" anchor="ctr">
                    <a:solidFill>
                      <a:srgbClr val="086055"/>
                    </a:solidFill>
                  </a:tcPr>
                </a:tc>
                <a:tc>
                  <a:txBody>
                    <a:bodyPr/>
                    <a:lstStyle/>
                    <a:p>
                      <a:pPr marL="0" marR="0">
                        <a:lnSpc>
                          <a:spcPct val="107000"/>
                        </a:lnSpc>
                        <a:spcBef>
                          <a:spcPts val="0"/>
                        </a:spcBef>
                        <a:spcAft>
                          <a:spcPts val="800"/>
                        </a:spcAft>
                      </a:pPr>
                      <a:r>
                        <a:rPr lang="en-US" sz="1600" kern="100">
                          <a:effectLst/>
                          <a:latin typeface="+mn-lt"/>
                        </a:rPr>
                        <a:t>Asthma – Preferred Brand Name</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tc>
                  <a:txBody>
                    <a:bodyPr/>
                    <a:lstStyle/>
                    <a:p>
                      <a:pPr marL="0" marR="0" algn="ctr">
                        <a:lnSpc>
                          <a:spcPct val="107000"/>
                        </a:lnSpc>
                        <a:spcBef>
                          <a:spcPts val="0"/>
                        </a:spcBef>
                        <a:spcAft>
                          <a:spcPts val="0"/>
                        </a:spcAft>
                      </a:pPr>
                      <a:r>
                        <a:rPr lang="en-US" sz="1600" kern="100">
                          <a:effectLst/>
                          <a:latin typeface="+mn-lt"/>
                        </a:rPr>
                        <a:t>20% Coinsurance</a:t>
                      </a:r>
                    </a:p>
                    <a:p>
                      <a:pPr marL="0" marR="0" algn="ctr">
                        <a:lnSpc>
                          <a:spcPct val="107000"/>
                        </a:lnSpc>
                        <a:spcBef>
                          <a:spcPts val="0"/>
                        </a:spcBef>
                        <a:spcAft>
                          <a:spcPts val="0"/>
                        </a:spcAft>
                      </a:pPr>
                      <a:r>
                        <a:rPr lang="en-US" sz="1600" kern="100">
                          <a:effectLst/>
                          <a:latin typeface="+mn-lt"/>
                        </a:rPr>
                        <a:t>Maximum of $40 per 30-day supply</a:t>
                      </a:r>
                      <a:endParaRPr lang="en-US" sz="1600" kern="100">
                        <a:effectLst/>
                        <a:latin typeface="+mn-lt"/>
                        <a:ea typeface="Calibri" panose="020F0502020204030204" pitchFamily="34" charset="0"/>
                        <a:cs typeface="Times New Roman" panose="02020603050405020304" pitchFamily="18" charset="0"/>
                      </a:endParaRPr>
                    </a:p>
                  </a:txBody>
                  <a:tcPr marL="62540" marR="62540" marT="31270" marB="31270" anchor="ctr">
                    <a:solidFill>
                      <a:schemeClr val="accent6">
                        <a:lumMod val="60000"/>
                        <a:lumOff val="40000"/>
                      </a:schemeClr>
                    </a:solidFill>
                  </a:tcPr>
                </a:tc>
                <a:extLst>
                  <a:ext uri="{0D108BD9-81ED-4DB2-BD59-A6C34878D82A}">
                    <a16:rowId xmlns:a16="http://schemas.microsoft.com/office/drawing/2014/main" val="4043513488"/>
                  </a:ext>
                </a:extLst>
              </a:tr>
            </a:tbl>
          </a:graphicData>
        </a:graphic>
      </p:graphicFrame>
    </p:spTree>
    <p:extLst>
      <p:ext uri="{BB962C8B-B14F-4D97-AF65-F5344CB8AC3E}">
        <p14:creationId xmlns:p14="http://schemas.microsoft.com/office/powerpoint/2010/main" val="312361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AE6201-EB21-4F36-AE90-1D165D0BF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6" y="1768708"/>
            <a:ext cx="2740475" cy="3653967"/>
          </a:xfrm>
          <a:prstGeom prst="rect">
            <a:avLst/>
          </a:prstGeom>
        </p:spPr>
      </p:pic>
      <p:sp>
        <p:nvSpPr>
          <p:cNvPr id="4" name="Rectangle 3">
            <a:extLst>
              <a:ext uri="{FF2B5EF4-FFF2-40B4-BE49-F238E27FC236}">
                <a16:creationId xmlns:a16="http://schemas.microsoft.com/office/drawing/2014/main" id="{42F55DD3-1B7D-4D66-8D4F-BB1F502B83BD}"/>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44E768BB-0F90-46C2-B372-F51D972347B4}"/>
              </a:ext>
            </a:extLst>
          </p:cNvPr>
          <p:cNvSpPr/>
          <p:nvPr/>
        </p:nvSpPr>
        <p:spPr>
          <a:xfrm>
            <a:off x="1607508" y="205458"/>
            <a:ext cx="1436019" cy="627864"/>
          </a:xfrm>
          <a:prstGeom prst="rect">
            <a:avLst/>
          </a:prstGeom>
        </p:spPr>
        <p:txBody>
          <a:bodyPr wrap="squar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Plan J</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FD3C1AEA-F1C0-4585-9B61-A0A6546B4C5B}"/>
              </a:ext>
            </a:extLst>
          </p:cNvPr>
          <p:cNvGraphicFramePr>
            <a:graphicFrameLocks noGrp="1"/>
          </p:cNvGraphicFramePr>
          <p:nvPr>
            <p:extLst>
              <p:ext uri="{D42A27DB-BD31-4B8C-83A1-F6EECF244321}">
                <p14:modId xmlns:p14="http://schemas.microsoft.com/office/powerpoint/2010/main" val="3670117639"/>
              </p:ext>
            </p:extLst>
          </p:nvPr>
        </p:nvGraphicFramePr>
        <p:xfrm>
          <a:off x="3445271" y="1059454"/>
          <a:ext cx="8336976" cy="5200067"/>
        </p:xfrm>
        <a:graphic>
          <a:graphicData uri="http://schemas.openxmlformats.org/drawingml/2006/table">
            <a:tbl>
              <a:tblPr>
                <a:tableStyleId>{5C22544A-7EE6-4342-B048-85BDC9FD1C3A}</a:tableStyleId>
              </a:tblPr>
              <a:tblGrid>
                <a:gridCol w="4168488">
                  <a:extLst>
                    <a:ext uri="{9D8B030D-6E8A-4147-A177-3AD203B41FA5}">
                      <a16:colId xmlns:a16="http://schemas.microsoft.com/office/drawing/2014/main" val="445590034"/>
                    </a:ext>
                  </a:extLst>
                </a:gridCol>
                <a:gridCol w="4168488">
                  <a:extLst>
                    <a:ext uri="{9D8B030D-6E8A-4147-A177-3AD203B41FA5}">
                      <a16:colId xmlns:a16="http://schemas.microsoft.com/office/drawing/2014/main" val="4043366183"/>
                    </a:ext>
                  </a:extLst>
                </a:gridCol>
              </a:tblGrid>
              <a:tr h="423787">
                <a:tc>
                  <a:txBody>
                    <a:bodyPr/>
                    <a:lstStyle/>
                    <a:p>
                      <a:pPr algn="ctr" fontAlgn="b"/>
                      <a:r>
                        <a:rPr lang="en-US" sz="2700" b="1" u="none" strike="noStrike">
                          <a:solidFill>
                            <a:schemeClr val="bg1"/>
                          </a:solidFill>
                          <a:effectLst/>
                          <a:latin typeface="Arial"/>
                          <a:cs typeface="Arial"/>
                        </a:rPr>
                        <a:t>Network</a:t>
                      </a:r>
                      <a:endParaRPr lang="en-US" sz="2700" b="1" i="0" u="none" strike="noStrike">
                        <a:solidFill>
                          <a:schemeClr val="bg1"/>
                        </a:solidFill>
                        <a:effectLst/>
                        <a:latin typeface="Arial"/>
                        <a:cs typeface="Arial"/>
                      </a:endParaRPr>
                    </a:p>
                  </a:txBody>
                  <a:tcPr marL="10756" marR="10756" marT="10756" marB="0" anchor="b">
                    <a:solidFill>
                      <a:srgbClr val="086055"/>
                    </a:solidFill>
                  </a:tcPr>
                </a:tc>
                <a:tc>
                  <a:txBody>
                    <a:bodyPr/>
                    <a:lstStyle/>
                    <a:p>
                      <a:pPr algn="ctr" fontAlgn="b"/>
                      <a:r>
                        <a:rPr lang="en-US" sz="2700" b="1" u="none" strike="noStrike">
                          <a:solidFill>
                            <a:schemeClr val="bg1"/>
                          </a:solidFill>
                          <a:effectLst/>
                          <a:latin typeface="Arial"/>
                          <a:cs typeface="Arial"/>
                        </a:rPr>
                        <a:t>Non Network</a:t>
                      </a:r>
                      <a:endParaRPr lang="en-US" sz="2700" b="1" i="0" u="none" strike="noStrike">
                        <a:solidFill>
                          <a:schemeClr val="bg1"/>
                        </a:solidFill>
                        <a:effectLst/>
                        <a:latin typeface="Arial"/>
                        <a:cs typeface="Arial"/>
                      </a:endParaRPr>
                    </a:p>
                  </a:txBody>
                  <a:tcPr marL="10756" marR="10756" marT="10756" marB="0" anchor="b">
                    <a:solidFill>
                      <a:srgbClr val="086055"/>
                    </a:solidFill>
                  </a:tcPr>
                </a:tc>
                <a:extLst>
                  <a:ext uri="{0D108BD9-81ED-4DB2-BD59-A6C34878D82A}">
                    <a16:rowId xmlns:a16="http://schemas.microsoft.com/office/drawing/2014/main" val="3695171201"/>
                  </a:ext>
                </a:extLst>
              </a:tr>
              <a:tr h="344192">
                <a:tc gridSpan="2">
                  <a:txBody>
                    <a:bodyPr/>
                    <a:lstStyle/>
                    <a:p>
                      <a:pPr algn="ctr" rtl="0" fontAlgn="ctr"/>
                      <a:r>
                        <a:rPr lang="en-US" sz="2000" b="1" u="none" strike="noStrike">
                          <a:effectLst/>
                          <a:latin typeface="Arial"/>
                          <a:cs typeface="Arial"/>
                        </a:rPr>
                        <a:t>Deductible</a:t>
                      </a:r>
                      <a:endParaRPr lang="en-US" sz="2000" b="1" i="0" u="none" strike="noStrike">
                        <a:solidFill>
                          <a:srgbClr val="FFFFFF"/>
                        </a:solidFill>
                        <a:effectLst/>
                        <a:latin typeface="Arial"/>
                        <a:cs typeface="Arial"/>
                      </a:endParaRPr>
                    </a:p>
                  </a:txBody>
                  <a:tcPr marL="103258" marR="103258" marT="51629" marB="51629"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712578747"/>
                  </a:ext>
                </a:extLst>
              </a:tr>
              <a:tr h="459314">
                <a:tc>
                  <a:txBody>
                    <a:bodyPr/>
                    <a:lstStyle/>
                    <a:p>
                      <a:pPr algn="ctr" fontAlgn="b"/>
                      <a:r>
                        <a:rPr lang="en-US" sz="1600" u="none" strike="noStrike">
                          <a:effectLst/>
                          <a:latin typeface="Arial"/>
                          <a:cs typeface="Arial"/>
                        </a:rPr>
                        <a:t>$500 Single/$1,000 Family</a:t>
                      </a:r>
                      <a:endParaRPr lang="en-US" sz="1600" b="0" i="0" u="none" strike="noStrike">
                        <a:solidFill>
                          <a:srgbClr val="000000"/>
                        </a:solidFill>
                        <a:effectLst/>
                        <a:latin typeface="Arial"/>
                        <a:cs typeface="Arial"/>
                      </a:endParaRPr>
                    </a:p>
                  </a:txBody>
                  <a:tcPr marL="10756" marR="10756" marT="10756"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a:effectLst/>
                          <a:latin typeface="Arial"/>
                          <a:cs typeface="Arial"/>
                        </a:rPr>
                        <a:t>$1,000 Single/ $2,000 Family</a:t>
                      </a:r>
                      <a:endParaRPr lang="en-US" sz="1600" b="0" i="0" u="none" strike="noStrike">
                        <a:solidFill>
                          <a:srgbClr val="000000"/>
                        </a:solidFill>
                        <a:effectLst/>
                        <a:latin typeface="Arial"/>
                        <a:cs typeface="Arial"/>
                      </a:endParaRPr>
                    </a:p>
                  </a:txBody>
                  <a:tcPr marL="10756" marR="10756" marT="10756"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8032377"/>
                  </a:ext>
                </a:extLst>
              </a:tr>
              <a:tr h="344192">
                <a:tc gridSpan="2">
                  <a:txBody>
                    <a:bodyPr/>
                    <a:lstStyle/>
                    <a:p>
                      <a:pPr algn="ctr" rtl="0" fontAlgn="ctr"/>
                      <a:r>
                        <a:rPr lang="en-US" sz="2000" b="1" u="none" strike="noStrike">
                          <a:effectLst/>
                          <a:latin typeface="Arial"/>
                          <a:cs typeface="Arial"/>
                        </a:rPr>
                        <a:t>Coinsurance (Paid by Member)</a:t>
                      </a:r>
                      <a:endParaRPr lang="en-US" sz="2000" b="1" i="0" u="none" strike="noStrike">
                        <a:solidFill>
                          <a:srgbClr val="FFFFFF"/>
                        </a:solidFill>
                        <a:effectLst/>
                        <a:latin typeface="Arial"/>
                        <a:cs typeface="Arial"/>
                      </a:endParaRPr>
                    </a:p>
                  </a:txBody>
                  <a:tcPr marL="103258" marR="103258" marT="51629" marB="51629"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243077028"/>
                  </a:ext>
                </a:extLst>
              </a:tr>
              <a:tr h="476362">
                <a:tc>
                  <a:txBody>
                    <a:bodyPr/>
                    <a:lstStyle/>
                    <a:p>
                      <a:pPr algn="ctr" fontAlgn="b"/>
                      <a:r>
                        <a:rPr lang="en-US" sz="1800" u="none" strike="noStrike">
                          <a:effectLst/>
                          <a:latin typeface="Arial"/>
                          <a:cs typeface="Arial"/>
                        </a:rPr>
                        <a:t>25%</a:t>
                      </a:r>
                      <a:endParaRPr lang="en-US" sz="1800" b="0" i="0" u="none" strike="noStrike">
                        <a:solidFill>
                          <a:srgbClr val="000000"/>
                        </a:solidFill>
                        <a:effectLst/>
                        <a:latin typeface="Arial"/>
                        <a:cs typeface="Arial"/>
                      </a:endParaRPr>
                    </a:p>
                  </a:txBody>
                  <a:tcPr marL="10756" marR="10756" marT="10756"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800" u="none" strike="noStrike">
                          <a:effectLst/>
                          <a:latin typeface="Arial"/>
                          <a:cs typeface="Arial"/>
                        </a:rPr>
                        <a:t>50%</a:t>
                      </a:r>
                      <a:endParaRPr lang="en-US" sz="1800" b="0" i="0" u="none" strike="noStrike">
                        <a:solidFill>
                          <a:srgbClr val="000000"/>
                        </a:solidFill>
                        <a:effectLst/>
                        <a:latin typeface="Arial"/>
                        <a:cs typeface="Arial"/>
                      </a:endParaRPr>
                    </a:p>
                  </a:txBody>
                  <a:tcPr marL="10756" marR="10756" marT="10756"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190513676"/>
                  </a:ext>
                </a:extLst>
              </a:tr>
              <a:tr h="344192">
                <a:tc gridSpan="2">
                  <a:txBody>
                    <a:bodyPr/>
                    <a:lstStyle/>
                    <a:p>
                      <a:pPr algn="ctr" rtl="0" fontAlgn="ctr"/>
                      <a:r>
                        <a:rPr lang="en-US" sz="2000" b="1" u="none" strike="noStrike">
                          <a:effectLst/>
                          <a:latin typeface="Arial"/>
                          <a:cs typeface="Arial"/>
                        </a:rPr>
                        <a:t>Out of Pocket Maximum (OOP)</a:t>
                      </a:r>
                      <a:endParaRPr lang="en-US" sz="2000" b="1" i="0" u="none" strike="noStrike">
                        <a:solidFill>
                          <a:srgbClr val="FFFFFF"/>
                        </a:solidFill>
                        <a:effectLst/>
                        <a:latin typeface="Arial"/>
                        <a:cs typeface="Arial"/>
                      </a:endParaRPr>
                    </a:p>
                  </a:txBody>
                  <a:tcPr marL="103258" marR="103258" marT="51629" marB="51629"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427629186"/>
                  </a:ext>
                </a:extLst>
              </a:tr>
              <a:tr h="596283">
                <a:tc>
                  <a:txBody>
                    <a:bodyPr/>
                    <a:lstStyle/>
                    <a:p>
                      <a:pPr algn="ctr" fontAlgn="b"/>
                      <a:r>
                        <a:rPr lang="en-US" sz="1600" u="none" strike="noStrike">
                          <a:effectLst/>
                          <a:latin typeface="Arial"/>
                          <a:cs typeface="Arial"/>
                        </a:rPr>
                        <a:t>$7,350 Single/$14,700 Family</a:t>
                      </a:r>
                      <a:endParaRPr lang="en-US" sz="1600" b="0" i="0" u="none" strike="noStrike">
                        <a:solidFill>
                          <a:srgbClr val="000000"/>
                        </a:solidFill>
                        <a:effectLst/>
                        <a:latin typeface="Arial"/>
                        <a:cs typeface="Arial"/>
                      </a:endParaRPr>
                    </a:p>
                  </a:txBody>
                  <a:tcPr marL="10756" marR="10756" marT="10756"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a:effectLst/>
                          <a:latin typeface="Arial"/>
                          <a:cs typeface="Arial"/>
                        </a:rPr>
                        <a:t>$10,000 Single/$20,000 Family</a:t>
                      </a:r>
                      <a:endParaRPr lang="en-US" sz="1600" b="0" i="0" u="none" strike="noStrike">
                        <a:solidFill>
                          <a:srgbClr val="000000"/>
                        </a:solidFill>
                        <a:effectLst/>
                        <a:latin typeface="Arial"/>
                        <a:cs typeface="Arial"/>
                      </a:endParaRPr>
                    </a:p>
                  </a:txBody>
                  <a:tcPr marL="10756" marR="10756" marT="10756"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837144142"/>
                  </a:ext>
                </a:extLst>
              </a:tr>
              <a:tr h="344192">
                <a:tc gridSpan="2">
                  <a:txBody>
                    <a:bodyPr/>
                    <a:lstStyle/>
                    <a:p>
                      <a:pPr algn="ctr" rtl="0" fontAlgn="ctr"/>
                      <a:r>
                        <a:rPr lang="en-US" sz="2000" b="1" u="none" strike="noStrike">
                          <a:effectLst/>
                          <a:latin typeface="Arial"/>
                          <a:cs typeface="Arial"/>
                        </a:rPr>
                        <a:t>Pharmacy Coinsurance</a:t>
                      </a:r>
                      <a:endParaRPr lang="en-US" sz="2000" b="1" i="0" u="none" strike="noStrike">
                        <a:solidFill>
                          <a:srgbClr val="FFFFFF"/>
                        </a:solidFill>
                        <a:effectLst/>
                        <a:latin typeface="Arial"/>
                        <a:cs typeface="Arial"/>
                      </a:endParaRPr>
                    </a:p>
                  </a:txBody>
                  <a:tcPr marL="103258" marR="103258" marT="51629" marB="51629"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726553696"/>
                  </a:ext>
                </a:extLst>
              </a:tr>
              <a:tr h="423787">
                <a:tc gridSpan="2">
                  <a:txBody>
                    <a:bodyPr/>
                    <a:lstStyle/>
                    <a:p>
                      <a:pPr algn="ctr" fontAlgn="ctr"/>
                      <a:r>
                        <a:rPr lang="en-US" sz="1600" u="none" strike="noStrike">
                          <a:effectLst/>
                          <a:latin typeface="Arial"/>
                          <a:cs typeface="Arial"/>
                        </a:rPr>
                        <a:t>20% for Generic, 35% for Preferred Brand Name, 30% for Specialty Medications, and 60% for Non Preferred Brand Name.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103258" marR="103258" marT="51629" marB="51629" anchor="ctr">
                    <a:solidFill>
                      <a:schemeClr val="bg1"/>
                    </a:solidFill>
                  </a:tcPr>
                </a:tc>
                <a:tc hMerge="1">
                  <a:txBody>
                    <a:bodyPr/>
                    <a:lstStyle/>
                    <a:p>
                      <a:endParaRPr lang="en-US"/>
                    </a:p>
                  </a:txBody>
                  <a:tcPr/>
                </a:tc>
                <a:extLst>
                  <a:ext uri="{0D108BD9-81ED-4DB2-BD59-A6C34878D82A}">
                    <a16:rowId xmlns:a16="http://schemas.microsoft.com/office/drawing/2014/main" val="1424960914"/>
                  </a:ext>
                </a:extLst>
              </a:tr>
              <a:tr h="344192">
                <a:tc gridSpan="2">
                  <a:txBody>
                    <a:bodyPr/>
                    <a:lstStyle/>
                    <a:p>
                      <a:pPr algn="ctr" rtl="0" fontAlgn="ctr"/>
                      <a:r>
                        <a:rPr lang="en-US" sz="2000" b="1" u="none" strike="noStrike">
                          <a:effectLst/>
                          <a:latin typeface="Arial"/>
                          <a:cs typeface="Arial"/>
                        </a:rPr>
                        <a:t>HealthQuest Rewards Dollars (HRA)</a:t>
                      </a:r>
                      <a:endParaRPr lang="en-US" sz="2000" b="1" i="0" u="none" strike="noStrike">
                        <a:solidFill>
                          <a:srgbClr val="FFFFFF"/>
                        </a:solidFill>
                        <a:effectLst/>
                        <a:latin typeface="Arial"/>
                        <a:cs typeface="Arial"/>
                      </a:endParaRPr>
                    </a:p>
                  </a:txBody>
                  <a:tcPr marL="103258" marR="103258" marT="51629" marB="51629"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955192410"/>
                  </a:ext>
                </a:extLst>
              </a:tr>
              <a:tr h="613093">
                <a:tc gridSpan="2">
                  <a:txBody>
                    <a:bodyPr/>
                    <a:lstStyle/>
                    <a:p>
                      <a:pPr algn="ctr" fontAlgn="ctr"/>
                      <a:r>
                        <a:rPr lang="en-US" sz="1600" u="none" strike="noStrike">
                          <a:effectLst/>
                          <a:latin typeface="Arial"/>
                          <a:cs typeface="Arial"/>
                        </a:rPr>
                        <a:t>Up to $500 for Covered Employees</a:t>
                      </a:r>
                    </a:p>
                  </a:txBody>
                  <a:tcPr marL="103258" marR="103258" marT="51629" marB="51629" anchor="ctr">
                    <a:solidFill>
                      <a:schemeClr val="bg1"/>
                    </a:solidFill>
                  </a:tcPr>
                </a:tc>
                <a:tc hMerge="1">
                  <a:txBody>
                    <a:bodyPr/>
                    <a:lstStyle/>
                    <a:p>
                      <a:endParaRPr lang="en-US"/>
                    </a:p>
                  </a:txBody>
                  <a:tcPr/>
                </a:tc>
                <a:extLst>
                  <a:ext uri="{0D108BD9-81ED-4DB2-BD59-A6C34878D82A}">
                    <a16:rowId xmlns:a16="http://schemas.microsoft.com/office/drawing/2014/main" val="3501980374"/>
                  </a:ext>
                </a:extLst>
              </a:tr>
            </a:tbl>
          </a:graphicData>
        </a:graphic>
      </p:graphicFrame>
      <p:pic>
        <p:nvPicPr>
          <p:cNvPr id="7" name="Picture 6">
            <a:extLst>
              <a:ext uri="{FF2B5EF4-FFF2-40B4-BE49-F238E27FC236}">
                <a16:creationId xmlns:a16="http://schemas.microsoft.com/office/drawing/2014/main" id="{F47F9328-6ABC-47C9-9813-D91AB893C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8" name="TextBox 7">
            <a:extLst>
              <a:ext uri="{FF2B5EF4-FFF2-40B4-BE49-F238E27FC236}">
                <a16:creationId xmlns:a16="http://schemas.microsoft.com/office/drawing/2014/main" id="{B43AA437-D611-490B-9A66-5041536B7A19}"/>
              </a:ext>
            </a:extLst>
          </p:cNvPr>
          <p:cNvSpPr txBox="1"/>
          <p:nvPr/>
        </p:nvSpPr>
        <p:spPr>
          <a:xfrm>
            <a:off x="2107182" y="6387112"/>
            <a:ext cx="8336976" cy="400110"/>
          </a:xfrm>
          <a:prstGeom prst="rect">
            <a:avLst/>
          </a:prstGeom>
          <a:noFill/>
        </p:spPr>
        <p:txBody>
          <a:bodyPr wrap="square">
            <a:spAutoFit/>
          </a:bodyPr>
          <a:lstStyle/>
          <a:p>
            <a:r>
              <a:rPr lang="en-US" sz="2000" b="1" i="1">
                <a:latin typeface="Arial" panose="020B0604020202020204" pitchFamily="34" charset="0"/>
                <a:cs typeface="Arial" panose="020B0604020202020204" pitchFamily="34" charset="0"/>
              </a:rPr>
              <a:t>Plan J meets the federal requirements for employees with J-1 Visas</a:t>
            </a:r>
            <a:endParaRPr lang="en-US" sz="2000"/>
          </a:p>
        </p:txBody>
      </p:sp>
    </p:spTree>
    <p:extLst>
      <p:ext uri="{BB962C8B-B14F-4D97-AF65-F5344CB8AC3E}">
        <p14:creationId xmlns:p14="http://schemas.microsoft.com/office/powerpoint/2010/main" val="98579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0C8BC-007D-4340-8975-0CC3C8DD645E}"/>
              </a:ext>
            </a:extLst>
          </p:cNvPr>
          <p:cNvSpPr/>
          <p:nvPr/>
        </p:nvSpPr>
        <p:spPr>
          <a:xfrm>
            <a:off x="2306472" y="5446683"/>
            <a:ext cx="9715456" cy="1200329"/>
          </a:xfrm>
          <a:prstGeom prst="rect">
            <a:avLst/>
          </a:prstGeom>
        </p:spPr>
        <p:txBody>
          <a:bodyPr wrap="square" lIns="91440" tIns="45720" rIns="91440" bIns="45720" anchor="t">
            <a:spAutoFit/>
          </a:bodyPr>
          <a:lstStyle/>
          <a:p>
            <a:pPr algn="ctr"/>
            <a:r>
              <a:rPr lang="en-US" sz="2400" b="1">
                <a:latin typeface="Arial"/>
                <a:cs typeface="Arial"/>
              </a:rPr>
              <a:t>Due to Department of Treasury guidelines, the Deductible for all non-single policies will be $3,200 for an individual within the family. The overall family deductible will remain at $5,500.</a:t>
            </a:r>
          </a:p>
        </p:txBody>
      </p:sp>
      <p:sp>
        <p:nvSpPr>
          <p:cNvPr id="3" name="Rectangle 2">
            <a:extLst>
              <a:ext uri="{FF2B5EF4-FFF2-40B4-BE49-F238E27FC236}">
                <a16:creationId xmlns:a16="http://schemas.microsoft.com/office/drawing/2014/main" id="{36EFA5C7-A7D9-4976-A6E6-BBFE9B4048F0}"/>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A7CB389-8901-4B49-81A7-4C42ECFE3D32}"/>
              </a:ext>
            </a:extLst>
          </p:cNvPr>
          <p:cNvSpPr/>
          <p:nvPr/>
        </p:nvSpPr>
        <p:spPr>
          <a:xfrm>
            <a:off x="1623896" y="126397"/>
            <a:ext cx="5915402"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High Deductible Health Plans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8" name="Picture 7">
            <a:extLst>
              <a:ext uri="{FF2B5EF4-FFF2-40B4-BE49-F238E27FC236}">
                <a16:creationId xmlns:a16="http://schemas.microsoft.com/office/drawing/2014/main" id="{43F5A74D-E509-42CC-8211-55115D4AF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9" name="TextBox 8">
            <a:extLst>
              <a:ext uri="{FF2B5EF4-FFF2-40B4-BE49-F238E27FC236}">
                <a16:creationId xmlns:a16="http://schemas.microsoft.com/office/drawing/2014/main" id="{76028901-F5DC-440D-9D27-4D52D97D453F}"/>
              </a:ext>
            </a:extLst>
          </p:cNvPr>
          <p:cNvSpPr txBox="1"/>
          <p:nvPr/>
        </p:nvSpPr>
        <p:spPr>
          <a:xfrm>
            <a:off x="2415653" y="1245161"/>
            <a:ext cx="9116704" cy="3785652"/>
          </a:xfrm>
          <a:prstGeom prst="rect">
            <a:avLst/>
          </a:prstGeom>
          <a:noFill/>
        </p:spPr>
        <p:txBody>
          <a:bodyPr wrap="square" lIns="91440" tIns="45720" rIns="91440" bIns="45720" anchor="t">
            <a:spAutoFit/>
          </a:bodyPr>
          <a:lstStyle/>
          <a:p>
            <a:r>
              <a:rPr lang="en-US" sz="2400">
                <a:latin typeface="Arial"/>
                <a:cs typeface="Arial"/>
              </a:rPr>
              <a:t>Plan C and Plan N are qualified High Deductible Health Plans (HDHPs). HDHPs have unique rules outlining how the coverage works, such as:</a:t>
            </a:r>
          </a:p>
          <a:p>
            <a:endParaRPr lang="en-US" sz="24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a:latin typeface="Arial"/>
                <a:cs typeface="Arial"/>
              </a:rPr>
              <a:t>Higher annual Deductibles</a:t>
            </a:r>
            <a:endParaRPr lang="en-US" sz="24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a:latin typeface="Arial"/>
                <a:cs typeface="Arial"/>
              </a:rPr>
              <a:t>All services are subject to the annual Deductible (except preventive care)</a:t>
            </a:r>
          </a:p>
          <a:p>
            <a:pPr marL="285750" lvl="0" indent="-285750">
              <a:buFont typeface="Arial" panose="020B0604020202020204" pitchFamily="34" charset="0"/>
              <a:buChar char="•"/>
            </a:pPr>
            <a:r>
              <a:rPr lang="en-US" sz="2400">
                <a:latin typeface="Arial"/>
                <a:cs typeface="Arial"/>
              </a:rPr>
              <a:t>Provides you the option for a Health Savings Account (HSA)</a:t>
            </a:r>
          </a:p>
          <a:p>
            <a:pPr marL="285750" indent="-285750">
              <a:buFont typeface="Arial" panose="020B0604020202020204" pitchFamily="34" charset="0"/>
              <a:buChar char="•"/>
            </a:pPr>
            <a:r>
              <a:rPr lang="en-US" sz="2400">
                <a:latin typeface="Arial"/>
                <a:cs typeface="Arial"/>
              </a:rPr>
              <a:t>The plan pays 100% after the Deductible and Out of Pocket Maximum (OOP) are met</a:t>
            </a:r>
          </a:p>
        </p:txBody>
      </p:sp>
      <p:pic>
        <p:nvPicPr>
          <p:cNvPr id="10" name="Picture 9">
            <a:extLst>
              <a:ext uri="{FF2B5EF4-FFF2-40B4-BE49-F238E27FC236}">
                <a16:creationId xmlns:a16="http://schemas.microsoft.com/office/drawing/2014/main" id="{3523D031-6D2C-4F82-A70B-A4D804225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072" y="3668828"/>
            <a:ext cx="2042978" cy="2723970"/>
          </a:xfrm>
          <a:prstGeom prst="rect">
            <a:avLst/>
          </a:prstGeom>
        </p:spPr>
      </p:pic>
    </p:spTree>
    <p:extLst>
      <p:ext uri="{BB962C8B-B14F-4D97-AF65-F5344CB8AC3E}">
        <p14:creationId xmlns:p14="http://schemas.microsoft.com/office/powerpoint/2010/main" val="528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9DEC4-8F98-43BD-998F-9C99CF779D45}"/>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F6DD917-0CD1-450A-946A-3665696A02F4}"/>
              </a:ext>
            </a:extLst>
          </p:cNvPr>
          <p:cNvSpPr/>
          <p:nvPr/>
        </p:nvSpPr>
        <p:spPr>
          <a:xfrm>
            <a:off x="1639081" y="173654"/>
            <a:ext cx="1465466"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Plan C</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E3371343-8280-45B2-AF38-01F22FF168D9}"/>
              </a:ext>
            </a:extLst>
          </p:cNvPr>
          <p:cNvGraphicFramePr>
            <a:graphicFrameLocks noGrp="1"/>
          </p:cNvGraphicFramePr>
          <p:nvPr>
            <p:extLst>
              <p:ext uri="{D42A27DB-BD31-4B8C-83A1-F6EECF244321}">
                <p14:modId xmlns:p14="http://schemas.microsoft.com/office/powerpoint/2010/main" val="3040628067"/>
              </p:ext>
            </p:extLst>
          </p:nvPr>
        </p:nvGraphicFramePr>
        <p:xfrm>
          <a:off x="716364" y="1364358"/>
          <a:ext cx="7507444" cy="5107091"/>
        </p:xfrm>
        <a:graphic>
          <a:graphicData uri="http://schemas.openxmlformats.org/drawingml/2006/table">
            <a:tbl>
              <a:tblPr>
                <a:tableStyleId>{5C22544A-7EE6-4342-B048-85BDC9FD1C3A}</a:tableStyleId>
              </a:tblPr>
              <a:tblGrid>
                <a:gridCol w="1876861">
                  <a:extLst>
                    <a:ext uri="{9D8B030D-6E8A-4147-A177-3AD203B41FA5}">
                      <a16:colId xmlns:a16="http://schemas.microsoft.com/office/drawing/2014/main" val="1664117319"/>
                    </a:ext>
                  </a:extLst>
                </a:gridCol>
                <a:gridCol w="1876861">
                  <a:extLst>
                    <a:ext uri="{9D8B030D-6E8A-4147-A177-3AD203B41FA5}">
                      <a16:colId xmlns:a16="http://schemas.microsoft.com/office/drawing/2014/main" val="207769056"/>
                    </a:ext>
                  </a:extLst>
                </a:gridCol>
                <a:gridCol w="1876861">
                  <a:extLst>
                    <a:ext uri="{9D8B030D-6E8A-4147-A177-3AD203B41FA5}">
                      <a16:colId xmlns:a16="http://schemas.microsoft.com/office/drawing/2014/main" val="2732200667"/>
                    </a:ext>
                  </a:extLst>
                </a:gridCol>
                <a:gridCol w="1876861">
                  <a:extLst>
                    <a:ext uri="{9D8B030D-6E8A-4147-A177-3AD203B41FA5}">
                      <a16:colId xmlns:a16="http://schemas.microsoft.com/office/drawing/2014/main" val="2475737349"/>
                    </a:ext>
                  </a:extLst>
                </a:gridCol>
              </a:tblGrid>
              <a:tr h="322701">
                <a:tc gridSpan="2">
                  <a:txBody>
                    <a:bodyPr/>
                    <a:lstStyle/>
                    <a:p>
                      <a:pPr algn="ctr" fontAlgn="b"/>
                      <a:r>
                        <a:rPr lang="en-US" sz="2400" b="1" u="none" strike="noStrike">
                          <a:solidFill>
                            <a:schemeClr val="bg1"/>
                          </a:solidFill>
                          <a:effectLst/>
                          <a:latin typeface="Arial"/>
                          <a:cs typeface="Arial"/>
                        </a:rPr>
                        <a:t>Network</a:t>
                      </a:r>
                      <a:endParaRPr lang="en-US" sz="2400" b="1" i="0" u="none" strike="noStrike">
                        <a:solidFill>
                          <a:schemeClr val="bg1"/>
                        </a:solidFill>
                        <a:effectLst/>
                        <a:latin typeface="Arial"/>
                        <a:cs typeface="Arial"/>
                      </a:endParaRPr>
                    </a:p>
                  </a:txBody>
                  <a:tcPr marL="11128" marR="11128" marT="11128" marB="0" anchor="b">
                    <a:solidFill>
                      <a:srgbClr val="086055"/>
                    </a:solidFill>
                  </a:tcPr>
                </a:tc>
                <a:tc hMerge="1">
                  <a:txBody>
                    <a:bodyPr/>
                    <a:lstStyle/>
                    <a:p>
                      <a:endParaRPr lang="en-US"/>
                    </a:p>
                  </a:txBody>
                  <a:tcPr/>
                </a:tc>
                <a:tc gridSpan="2">
                  <a:txBody>
                    <a:bodyPr/>
                    <a:lstStyle/>
                    <a:p>
                      <a:pPr algn="ctr" fontAlgn="b"/>
                      <a:r>
                        <a:rPr lang="en-US" sz="2400" b="1" u="none" strike="noStrike">
                          <a:solidFill>
                            <a:schemeClr val="bg1"/>
                          </a:solidFill>
                          <a:effectLst/>
                          <a:latin typeface="Arial"/>
                          <a:cs typeface="Arial"/>
                        </a:rPr>
                        <a:t>Non Network</a:t>
                      </a:r>
                      <a:endParaRPr lang="en-US" sz="2400" b="1" i="0" u="none" strike="noStrike">
                        <a:solidFill>
                          <a:schemeClr val="bg1"/>
                        </a:solidFill>
                        <a:effectLst/>
                        <a:latin typeface="Arial" panose="020B0604020202020204" pitchFamily="34" charset="0"/>
                        <a:cs typeface="Arial" panose="020B0604020202020204" pitchFamily="34" charset="0"/>
                      </a:endParaRPr>
                    </a:p>
                  </a:txBody>
                  <a:tcPr marL="11128" marR="11128" marT="11128" marB="0" anchor="b">
                    <a:solidFill>
                      <a:srgbClr val="086055"/>
                    </a:solidFill>
                  </a:tcPr>
                </a:tc>
                <a:tc hMerge="1">
                  <a:txBody>
                    <a:bodyPr/>
                    <a:lstStyle/>
                    <a:p>
                      <a:endParaRPr lang="en-US"/>
                    </a:p>
                  </a:txBody>
                  <a:tcPr/>
                </a:tc>
                <a:extLst>
                  <a:ext uri="{0D108BD9-81ED-4DB2-BD59-A6C34878D82A}">
                    <a16:rowId xmlns:a16="http://schemas.microsoft.com/office/drawing/2014/main" val="2204409520"/>
                  </a:ext>
                </a:extLst>
              </a:tr>
              <a:tr h="356084">
                <a:tc gridSpan="4">
                  <a:txBody>
                    <a:bodyPr/>
                    <a:lstStyle/>
                    <a:p>
                      <a:pPr algn="ctr" rtl="0" fontAlgn="ctr"/>
                      <a:r>
                        <a:rPr lang="en-US" sz="2000" b="1" u="none" strike="noStrike">
                          <a:effectLst/>
                          <a:latin typeface="Arial"/>
                          <a:cs typeface="Arial"/>
                        </a:rPr>
                        <a:t>Deductible</a:t>
                      </a:r>
                      <a:endParaRPr lang="en-US" sz="2000" b="1" i="0" u="none" strike="noStrike">
                        <a:solidFill>
                          <a:srgbClr val="FFFFFF"/>
                        </a:solidFill>
                        <a:effectLst/>
                        <a:latin typeface="Arial"/>
                        <a:cs typeface="Arial"/>
                      </a:endParaRPr>
                    </a:p>
                  </a:txBody>
                  <a:tcPr marL="106825" marR="106825" marT="53413" marB="53413"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5768588"/>
                  </a:ext>
                </a:extLst>
              </a:tr>
              <a:tr h="291926">
                <a:tc>
                  <a:txBody>
                    <a:bodyPr/>
                    <a:lstStyle/>
                    <a:p>
                      <a:pPr algn="ctr" fontAlgn="b"/>
                      <a:r>
                        <a:rPr lang="en-US" sz="1600" u="none" strike="noStrike">
                          <a:effectLst/>
                          <a:latin typeface="Arial"/>
                          <a:cs typeface="Arial"/>
                        </a:rPr>
                        <a:t>$2,750 </a:t>
                      </a:r>
                    </a:p>
                    <a:p>
                      <a:pPr algn="ctr" fontAlgn="b"/>
                      <a:r>
                        <a:rPr lang="en-US" sz="1600" u="none" strike="noStrike">
                          <a:effectLst/>
                          <a:latin typeface="Arial"/>
                          <a:cs typeface="Arial"/>
                        </a:rPr>
                        <a:t>Single</a:t>
                      </a:r>
                      <a:endParaRPr lang="en-US" sz="1600" b="0" i="0" u="none" strike="noStrike">
                        <a:solidFill>
                          <a:srgbClr val="000000"/>
                        </a:solidFill>
                        <a:effectLst/>
                        <a:latin typeface="Arial"/>
                        <a:cs typeface="Arial"/>
                      </a:endParaRPr>
                    </a:p>
                  </a:txBody>
                  <a:tcPr marL="11128" marR="11128" marT="11128"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a:effectLst/>
                          <a:latin typeface="Arial"/>
                          <a:cs typeface="Arial"/>
                        </a:rPr>
                        <a:t>$3,200/$5,500 Family</a:t>
                      </a:r>
                      <a:endParaRPr lang="en-US" sz="1600" b="0" i="0" u="none" strike="noStrike">
                        <a:solidFill>
                          <a:srgbClr val="000000"/>
                        </a:solidFill>
                        <a:effectLst/>
                        <a:latin typeface="Arial"/>
                        <a:cs typeface="Arial"/>
                      </a:endParaRPr>
                    </a:p>
                  </a:txBody>
                  <a:tcPr marL="11128" marR="11128" marT="111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a:effectLst/>
                          <a:latin typeface="Arial"/>
                          <a:cs typeface="Arial"/>
                        </a:rPr>
                        <a:t>$2,750 </a:t>
                      </a:r>
                    </a:p>
                    <a:p>
                      <a:pPr algn="ctr" fontAlgn="b"/>
                      <a:r>
                        <a:rPr lang="en-US" sz="1600" u="none" strike="noStrike">
                          <a:effectLst/>
                          <a:latin typeface="Arial"/>
                          <a:cs typeface="Arial"/>
                        </a:rPr>
                        <a:t>Single</a:t>
                      </a:r>
                      <a:endParaRPr lang="en-US" sz="1600" b="0" i="0" u="none" strike="noStrike">
                        <a:solidFill>
                          <a:srgbClr val="000000"/>
                        </a:solidFill>
                        <a:effectLst/>
                        <a:latin typeface="Arial"/>
                        <a:cs typeface="Arial"/>
                      </a:endParaRPr>
                    </a:p>
                  </a:txBody>
                  <a:tcPr marL="11128" marR="11128" marT="111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a:effectLst/>
                          <a:latin typeface="Arial"/>
                          <a:cs typeface="Arial"/>
                        </a:rPr>
                        <a:t>$3,200/$5,500 Family</a:t>
                      </a:r>
                      <a:endParaRPr lang="en-US" sz="1600" b="0" i="0" u="none" strike="noStrike">
                        <a:solidFill>
                          <a:srgbClr val="000000"/>
                        </a:solidFill>
                        <a:effectLst/>
                        <a:latin typeface="Arial"/>
                        <a:cs typeface="Arial"/>
                      </a:endParaRPr>
                    </a:p>
                  </a:txBody>
                  <a:tcPr marL="11128" marR="11128" marT="11128"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778652857"/>
                  </a:ext>
                </a:extLst>
              </a:tr>
              <a:tr h="356084">
                <a:tc gridSpan="4">
                  <a:txBody>
                    <a:bodyPr/>
                    <a:lstStyle/>
                    <a:p>
                      <a:pPr algn="ctr" rtl="0" fontAlgn="ctr"/>
                      <a:r>
                        <a:rPr lang="en-US" sz="2000" b="1" u="none" strike="noStrike">
                          <a:effectLst/>
                          <a:latin typeface="Arial"/>
                          <a:cs typeface="Arial"/>
                        </a:rPr>
                        <a:t>Coinsurance (Paid by Member)</a:t>
                      </a:r>
                      <a:endParaRPr lang="en-US" sz="2000" b="1" i="0" u="none" strike="noStrike">
                        <a:solidFill>
                          <a:srgbClr val="FFFFFF"/>
                        </a:solidFill>
                        <a:effectLst/>
                        <a:latin typeface="Arial"/>
                        <a:cs typeface="Arial"/>
                      </a:endParaRPr>
                    </a:p>
                  </a:txBody>
                  <a:tcPr marL="106825" marR="106825" marT="53413" marB="53413"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1669324"/>
                  </a:ext>
                </a:extLst>
              </a:tr>
              <a:tr h="445775">
                <a:tc gridSpan="2">
                  <a:txBody>
                    <a:bodyPr/>
                    <a:lstStyle/>
                    <a:p>
                      <a:pPr algn="ctr" fontAlgn="b"/>
                      <a:r>
                        <a:rPr lang="en-US" sz="1600" u="none" strike="noStrike">
                          <a:effectLst/>
                          <a:latin typeface="Arial"/>
                          <a:cs typeface="Arial"/>
                        </a:rPr>
                        <a:t>10%</a:t>
                      </a:r>
                      <a:endParaRPr lang="en-US" sz="1600" b="0" i="0" u="none" strike="noStrike">
                        <a:solidFill>
                          <a:srgbClr val="000000"/>
                        </a:solidFill>
                        <a:effectLst/>
                        <a:latin typeface="Arial"/>
                        <a:cs typeface="Arial"/>
                      </a:endParaRPr>
                    </a:p>
                  </a:txBody>
                  <a:tcPr marL="11128" marR="11128" marT="11128" marB="0" anchor="ctr">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gridSpan="2">
                  <a:txBody>
                    <a:bodyPr/>
                    <a:lstStyle/>
                    <a:p>
                      <a:pPr algn="ctr" fontAlgn="b"/>
                      <a:r>
                        <a:rPr lang="en-US" sz="1600" u="none" strike="noStrike">
                          <a:effectLst/>
                          <a:latin typeface="Arial"/>
                          <a:cs typeface="Arial"/>
                        </a:rPr>
                        <a:t>50%</a:t>
                      </a:r>
                      <a:endParaRPr lang="en-US" sz="1600" b="0" i="0" u="none" strike="noStrike">
                        <a:solidFill>
                          <a:srgbClr val="000000"/>
                        </a:solidFill>
                        <a:effectLst/>
                        <a:latin typeface="Arial"/>
                        <a:cs typeface="Arial"/>
                      </a:endParaRPr>
                    </a:p>
                  </a:txBody>
                  <a:tcPr marL="11128" marR="11128" marT="11128" marB="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extLst>
                  <a:ext uri="{0D108BD9-81ED-4DB2-BD59-A6C34878D82A}">
                    <a16:rowId xmlns:a16="http://schemas.microsoft.com/office/drawing/2014/main" val="493169338"/>
                  </a:ext>
                </a:extLst>
              </a:tr>
              <a:tr h="356084">
                <a:tc gridSpan="4">
                  <a:txBody>
                    <a:bodyPr/>
                    <a:lstStyle/>
                    <a:p>
                      <a:pPr algn="ctr" rtl="0" fontAlgn="ctr"/>
                      <a:r>
                        <a:rPr lang="en-US" sz="2000" b="1" u="none" strike="noStrike">
                          <a:effectLst/>
                          <a:latin typeface="Arial"/>
                          <a:cs typeface="Arial"/>
                        </a:rPr>
                        <a:t>Out of Pocket Maximum (OOP)</a:t>
                      </a:r>
                      <a:endParaRPr lang="en-US" sz="2000" b="1" i="0" u="none" strike="noStrike">
                        <a:solidFill>
                          <a:srgbClr val="FFFFFF"/>
                        </a:solidFill>
                        <a:effectLst/>
                        <a:latin typeface="Arial"/>
                        <a:cs typeface="Arial"/>
                      </a:endParaRPr>
                    </a:p>
                  </a:txBody>
                  <a:tcPr marL="106825" marR="106825" marT="53413" marB="53413"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6541555"/>
                  </a:ext>
                </a:extLst>
              </a:tr>
              <a:tr h="498709">
                <a:tc gridSpan="2">
                  <a:txBody>
                    <a:bodyPr/>
                    <a:lstStyle/>
                    <a:p>
                      <a:pPr algn="ctr" fontAlgn="b"/>
                      <a:r>
                        <a:rPr lang="en-US" sz="1600" u="none" strike="noStrike">
                          <a:effectLst/>
                          <a:latin typeface="Arial"/>
                          <a:cs typeface="Arial"/>
                        </a:rPr>
                        <a:t>$4,500 Single/$9,000 Family</a:t>
                      </a:r>
                      <a:endParaRPr lang="en-US" sz="1600" b="0" i="0" u="none" strike="noStrike">
                        <a:solidFill>
                          <a:srgbClr val="000000"/>
                        </a:solidFill>
                        <a:effectLst/>
                        <a:latin typeface="Arial"/>
                        <a:cs typeface="Arial"/>
                      </a:endParaRPr>
                    </a:p>
                  </a:txBody>
                  <a:tcPr marL="11128" marR="11128" marT="11128" marB="0" anchor="ctr">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gridSpan="2">
                  <a:txBody>
                    <a:bodyPr/>
                    <a:lstStyle/>
                    <a:p>
                      <a:pPr algn="ctr" fontAlgn="b"/>
                      <a:r>
                        <a:rPr lang="en-US" sz="1600" u="none" strike="noStrike">
                          <a:effectLst/>
                          <a:latin typeface="Arial"/>
                          <a:cs typeface="Arial"/>
                        </a:rPr>
                        <a:t>$4,500 Single/$9,000 Family</a:t>
                      </a:r>
                      <a:endParaRPr lang="en-US" sz="1600" b="0" i="0" u="none" strike="noStrike">
                        <a:solidFill>
                          <a:srgbClr val="000000"/>
                        </a:solidFill>
                        <a:effectLst/>
                        <a:latin typeface="Arial"/>
                        <a:cs typeface="Arial"/>
                      </a:endParaRPr>
                    </a:p>
                  </a:txBody>
                  <a:tcPr marL="11128" marR="11128" marT="11128" marB="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extLst>
                  <a:ext uri="{0D108BD9-81ED-4DB2-BD59-A6C34878D82A}">
                    <a16:rowId xmlns:a16="http://schemas.microsoft.com/office/drawing/2014/main" val="315749456"/>
                  </a:ext>
                </a:extLst>
              </a:tr>
              <a:tr h="356084">
                <a:tc gridSpan="4">
                  <a:txBody>
                    <a:bodyPr/>
                    <a:lstStyle/>
                    <a:p>
                      <a:pPr algn="ctr" rtl="0" fontAlgn="ctr"/>
                      <a:r>
                        <a:rPr lang="en-US" sz="2000" b="1" u="none" strike="noStrike">
                          <a:effectLst/>
                          <a:latin typeface="Arial"/>
                          <a:cs typeface="Arial"/>
                        </a:rPr>
                        <a:t>Pharmacy Coinsurance</a:t>
                      </a:r>
                      <a:endParaRPr lang="en-US" sz="2000" b="1" i="0" u="none" strike="noStrike">
                        <a:solidFill>
                          <a:srgbClr val="FFFFFF"/>
                        </a:solidFill>
                        <a:effectLst/>
                        <a:latin typeface="Arial"/>
                        <a:cs typeface="Arial"/>
                      </a:endParaRPr>
                    </a:p>
                  </a:txBody>
                  <a:tcPr marL="106825" marR="106825" marT="53413" marB="53413"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6314155"/>
                  </a:ext>
                </a:extLst>
              </a:tr>
              <a:tr h="255936">
                <a:tc gridSpan="4">
                  <a:txBody>
                    <a:bodyPr/>
                    <a:lstStyle/>
                    <a:p>
                      <a:pPr algn="ctr" fontAlgn="ctr"/>
                      <a:r>
                        <a:rPr lang="en-US" sz="1600" u="none" strike="noStrike">
                          <a:effectLst/>
                          <a:latin typeface="Arial"/>
                          <a:cs typeface="Arial"/>
                        </a:rPr>
                        <a:t>20% for Generic, 35% for Preferred Brand Name, 30% Specialty Medication, and 60% for Non Preferred Brand Name.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106825" marR="106825" marT="53413" marB="534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1457049"/>
                  </a:ext>
                </a:extLst>
              </a:tr>
              <a:tr h="356084">
                <a:tc gridSpan="4">
                  <a:txBody>
                    <a:bodyPr/>
                    <a:lstStyle/>
                    <a:p>
                      <a:pPr algn="ctr" rtl="0" fontAlgn="ctr"/>
                      <a:r>
                        <a:rPr lang="en-US" sz="2000" b="1" u="none" strike="noStrike">
                          <a:effectLst/>
                          <a:latin typeface="Arial"/>
                          <a:cs typeface="Arial"/>
                        </a:rPr>
                        <a:t>HealthQuest Rewards Dollars (HRA or HSA)</a:t>
                      </a:r>
                      <a:endParaRPr lang="en-US" sz="2000" b="1" i="0" u="none" strike="noStrike">
                        <a:solidFill>
                          <a:srgbClr val="FFFFFF"/>
                        </a:solidFill>
                        <a:effectLst/>
                        <a:latin typeface="Arial"/>
                        <a:cs typeface="Arial"/>
                      </a:endParaRPr>
                    </a:p>
                  </a:txBody>
                  <a:tcPr marL="106825" marR="106825" marT="53413" marB="53413"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2581383"/>
                  </a:ext>
                </a:extLst>
              </a:tr>
              <a:tr h="634275">
                <a:tc gridSpan="4">
                  <a:txBody>
                    <a:bodyPr/>
                    <a:lstStyle/>
                    <a:p>
                      <a:pPr algn="ctr" fontAlgn="ctr"/>
                      <a:r>
                        <a:rPr lang="en-US" sz="1600" u="none" strike="noStrike">
                          <a:effectLst/>
                          <a:latin typeface="Arial"/>
                          <a:cs typeface="Arial"/>
                        </a:rPr>
                        <a:t>Up to $500 per Covered Employee</a:t>
                      </a:r>
                    </a:p>
                  </a:txBody>
                  <a:tcPr marL="106825" marR="106825" marT="53413" marB="534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5081816"/>
                  </a:ext>
                </a:extLst>
              </a:tr>
            </a:tbl>
          </a:graphicData>
        </a:graphic>
      </p:graphicFrame>
      <p:pic>
        <p:nvPicPr>
          <p:cNvPr id="7" name="Picture 6">
            <a:extLst>
              <a:ext uri="{FF2B5EF4-FFF2-40B4-BE49-F238E27FC236}">
                <a16:creationId xmlns:a16="http://schemas.microsoft.com/office/drawing/2014/main" id="{5F4FB71D-521A-4744-857B-9B2EAFB4D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8" name="Picture 7" descr="Doctor in clinic explaining report on tablet to family">
            <a:extLst>
              <a:ext uri="{FF2B5EF4-FFF2-40B4-BE49-F238E27FC236}">
                <a16:creationId xmlns:a16="http://schemas.microsoft.com/office/drawing/2014/main" id="{0E540CE6-C22D-CF2B-37E4-E6BB43173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1790" y="2745137"/>
            <a:ext cx="3519156" cy="2345531"/>
          </a:xfrm>
          <a:prstGeom prst="rect">
            <a:avLst/>
          </a:prstGeom>
        </p:spPr>
      </p:pic>
    </p:spTree>
    <p:extLst>
      <p:ext uri="{BB962C8B-B14F-4D97-AF65-F5344CB8AC3E}">
        <p14:creationId xmlns:p14="http://schemas.microsoft.com/office/powerpoint/2010/main" val="24551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9DEC4-8F98-43BD-998F-9C99CF779D45}"/>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F6DD917-0CD1-450A-946A-3665696A02F4}"/>
              </a:ext>
            </a:extLst>
          </p:cNvPr>
          <p:cNvSpPr/>
          <p:nvPr/>
        </p:nvSpPr>
        <p:spPr>
          <a:xfrm>
            <a:off x="1567829" y="173654"/>
            <a:ext cx="1447832"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Plan N</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FA9A15E7-0055-4DE0-A076-251BD743C1CD}"/>
              </a:ext>
            </a:extLst>
          </p:cNvPr>
          <p:cNvGraphicFramePr>
            <a:graphicFrameLocks noGrp="1"/>
          </p:cNvGraphicFramePr>
          <p:nvPr>
            <p:extLst>
              <p:ext uri="{D42A27DB-BD31-4B8C-83A1-F6EECF244321}">
                <p14:modId xmlns:p14="http://schemas.microsoft.com/office/powerpoint/2010/main" val="3829236575"/>
              </p:ext>
            </p:extLst>
          </p:nvPr>
        </p:nvGraphicFramePr>
        <p:xfrm>
          <a:off x="368138" y="1438556"/>
          <a:ext cx="7770788" cy="5054304"/>
        </p:xfrm>
        <a:graphic>
          <a:graphicData uri="http://schemas.openxmlformats.org/drawingml/2006/table">
            <a:tbl>
              <a:tblPr>
                <a:tableStyleId>{5C22544A-7EE6-4342-B048-85BDC9FD1C3A}</a:tableStyleId>
              </a:tblPr>
              <a:tblGrid>
                <a:gridCol w="1942697">
                  <a:extLst>
                    <a:ext uri="{9D8B030D-6E8A-4147-A177-3AD203B41FA5}">
                      <a16:colId xmlns:a16="http://schemas.microsoft.com/office/drawing/2014/main" val="4260393484"/>
                    </a:ext>
                  </a:extLst>
                </a:gridCol>
                <a:gridCol w="1942697">
                  <a:extLst>
                    <a:ext uri="{9D8B030D-6E8A-4147-A177-3AD203B41FA5}">
                      <a16:colId xmlns:a16="http://schemas.microsoft.com/office/drawing/2014/main" val="535845027"/>
                    </a:ext>
                  </a:extLst>
                </a:gridCol>
                <a:gridCol w="1942697">
                  <a:extLst>
                    <a:ext uri="{9D8B030D-6E8A-4147-A177-3AD203B41FA5}">
                      <a16:colId xmlns:a16="http://schemas.microsoft.com/office/drawing/2014/main" val="4178325026"/>
                    </a:ext>
                  </a:extLst>
                </a:gridCol>
                <a:gridCol w="1942697">
                  <a:extLst>
                    <a:ext uri="{9D8B030D-6E8A-4147-A177-3AD203B41FA5}">
                      <a16:colId xmlns:a16="http://schemas.microsoft.com/office/drawing/2014/main" val="1407449209"/>
                    </a:ext>
                  </a:extLst>
                </a:gridCol>
              </a:tblGrid>
              <a:tr h="334021">
                <a:tc gridSpan="2">
                  <a:txBody>
                    <a:bodyPr/>
                    <a:lstStyle/>
                    <a:p>
                      <a:pPr algn="ctr" fontAlgn="b"/>
                      <a:r>
                        <a:rPr lang="en-US" sz="2400" b="1" u="none" strike="noStrike">
                          <a:solidFill>
                            <a:schemeClr val="bg1"/>
                          </a:solidFill>
                          <a:effectLst/>
                          <a:latin typeface="Arial"/>
                          <a:cs typeface="Arial"/>
                        </a:rPr>
                        <a:t>Network</a:t>
                      </a:r>
                      <a:endParaRPr lang="en-US" sz="2400" b="1" i="0" u="none" strike="noStrike">
                        <a:solidFill>
                          <a:schemeClr val="bg1"/>
                        </a:solidFill>
                        <a:effectLst/>
                        <a:latin typeface="Arial"/>
                        <a:cs typeface="Arial"/>
                      </a:endParaRPr>
                    </a:p>
                  </a:txBody>
                  <a:tcPr marL="11518" marR="11518" marT="11518" marB="0" anchor="b">
                    <a:solidFill>
                      <a:srgbClr val="086055"/>
                    </a:solidFill>
                  </a:tcPr>
                </a:tc>
                <a:tc hMerge="1">
                  <a:txBody>
                    <a:bodyPr/>
                    <a:lstStyle/>
                    <a:p>
                      <a:endParaRPr lang="en-US"/>
                    </a:p>
                  </a:txBody>
                  <a:tcPr/>
                </a:tc>
                <a:tc gridSpan="2">
                  <a:txBody>
                    <a:bodyPr/>
                    <a:lstStyle/>
                    <a:p>
                      <a:pPr algn="ctr" fontAlgn="b"/>
                      <a:r>
                        <a:rPr lang="en-US" sz="2400" b="1" u="none" strike="noStrike">
                          <a:solidFill>
                            <a:schemeClr val="bg1"/>
                          </a:solidFill>
                          <a:effectLst/>
                          <a:latin typeface="Arial"/>
                          <a:cs typeface="Arial"/>
                        </a:rPr>
                        <a:t>Non Network</a:t>
                      </a:r>
                      <a:endParaRPr lang="en-US" sz="2400" b="1" i="0" u="none" strike="noStrike">
                        <a:solidFill>
                          <a:schemeClr val="bg1"/>
                        </a:solidFill>
                        <a:effectLst/>
                        <a:latin typeface="Arial" panose="020B0604020202020204" pitchFamily="34" charset="0"/>
                        <a:cs typeface="Arial" panose="020B0604020202020204" pitchFamily="34" charset="0"/>
                      </a:endParaRPr>
                    </a:p>
                  </a:txBody>
                  <a:tcPr marL="11518" marR="11518" marT="11518" marB="0" anchor="b">
                    <a:solidFill>
                      <a:srgbClr val="086055"/>
                    </a:solidFill>
                  </a:tcPr>
                </a:tc>
                <a:tc hMerge="1">
                  <a:txBody>
                    <a:bodyPr/>
                    <a:lstStyle/>
                    <a:p>
                      <a:endParaRPr lang="en-US"/>
                    </a:p>
                  </a:txBody>
                  <a:tcPr/>
                </a:tc>
                <a:extLst>
                  <a:ext uri="{0D108BD9-81ED-4DB2-BD59-A6C34878D82A}">
                    <a16:rowId xmlns:a16="http://schemas.microsoft.com/office/drawing/2014/main" val="3669996787"/>
                  </a:ext>
                </a:extLst>
              </a:tr>
              <a:tr h="368575">
                <a:tc gridSpan="4">
                  <a:txBody>
                    <a:bodyPr/>
                    <a:lstStyle/>
                    <a:p>
                      <a:pPr algn="ctr" rtl="0" fontAlgn="ctr"/>
                      <a:r>
                        <a:rPr lang="en-US" sz="2000" b="1" u="none" strike="noStrike">
                          <a:effectLst/>
                          <a:latin typeface="Arial"/>
                          <a:cs typeface="Arial"/>
                        </a:rPr>
                        <a:t>Deductible</a:t>
                      </a:r>
                      <a:endParaRPr lang="en-US" sz="1800" b="1" i="0" u="none" strike="noStrike">
                        <a:solidFill>
                          <a:srgbClr val="FFFFFF"/>
                        </a:solidFill>
                        <a:effectLst/>
                        <a:latin typeface="Arial"/>
                        <a:cs typeface="Arial"/>
                      </a:endParaRPr>
                    </a:p>
                  </a:txBody>
                  <a:tcPr marL="110572" marR="110572" marT="55286" marB="55286"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783475"/>
                  </a:ext>
                </a:extLst>
              </a:tr>
              <a:tr h="488631">
                <a:tc>
                  <a:txBody>
                    <a:bodyPr/>
                    <a:lstStyle/>
                    <a:p>
                      <a:pPr algn="ctr" fontAlgn="b"/>
                      <a:r>
                        <a:rPr lang="en-US" sz="1600" u="none" strike="noStrike">
                          <a:effectLst/>
                          <a:latin typeface="Arial"/>
                          <a:cs typeface="Arial"/>
                        </a:rPr>
                        <a:t>$2,750 </a:t>
                      </a:r>
                    </a:p>
                    <a:p>
                      <a:pPr algn="ctr" fontAlgn="b"/>
                      <a:r>
                        <a:rPr lang="en-US" sz="1600" u="none" strike="noStrike">
                          <a:effectLst/>
                          <a:latin typeface="Arial"/>
                          <a:cs typeface="Arial"/>
                        </a:rPr>
                        <a:t>Single</a:t>
                      </a:r>
                      <a:endParaRPr lang="en-US" sz="1600" b="0" i="0" u="none" strike="noStrike">
                        <a:solidFill>
                          <a:srgbClr val="000000"/>
                        </a:solidFill>
                        <a:effectLst/>
                        <a:latin typeface="Arial"/>
                        <a:cs typeface="Arial"/>
                      </a:endParaRPr>
                    </a:p>
                  </a:txBody>
                  <a:tcPr marL="11518" marR="11518" marT="11518" marB="0" anchor="ct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a:effectLst/>
                          <a:latin typeface="Arial"/>
                          <a:cs typeface="Arial"/>
                        </a:rPr>
                        <a:t>$3,200/$5,500 Family</a:t>
                      </a:r>
                      <a:endParaRPr lang="en-US" sz="1600" b="0" i="0" u="none" strike="noStrike">
                        <a:solidFill>
                          <a:srgbClr val="000000"/>
                        </a:solidFill>
                        <a:effectLst/>
                        <a:latin typeface="Arial"/>
                        <a:cs typeface="Arial"/>
                      </a:endParaRPr>
                    </a:p>
                  </a:txBody>
                  <a:tcPr marL="11518" marR="11518" marT="11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a:effectLst/>
                          <a:latin typeface="Arial"/>
                          <a:cs typeface="Arial"/>
                        </a:rPr>
                        <a:t>$2,750 </a:t>
                      </a:r>
                    </a:p>
                    <a:p>
                      <a:pPr algn="ctr" fontAlgn="b"/>
                      <a:r>
                        <a:rPr lang="en-US" sz="1600" u="none" strike="noStrike">
                          <a:effectLst/>
                          <a:latin typeface="Arial"/>
                          <a:cs typeface="Arial"/>
                        </a:rPr>
                        <a:t>Single</a:t>
                      </a:r>
                      <a:endParaRPr lang="en-US" sz="1600" b="0" i="0" u="none" strike="noStrike">
                        <a:solidFill>
                          <a:srgbClr val="000000"/>
                        </a:solidFill>
                        <a:effectLst/>
                        <a:latin typeface="Arial"/>
                        <a:cs typeface="Arial"/>
                      </a:endParaRPr>
                    </a:p>
                  </a:txBody>
                  <a:tcPr marL="11518" marR="11518" marT="11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a:effectLst/>
                          <a:latin typeface="Arial"/>
                          <a:cs typeface="Arial"/>
                        </a:rPr>
                        <a:t>$3,200/$5,500 Family</a:t>
                      </a:r>
                      <a:endParaRPr lang="en-US" sz="1600" b="0" i="0" u="none" strike="noStrike">
                        <a:solidFill>
                          <a:srgbClr val="000000"/>
                        </a:solidFill>
                        <a:effectLst/>
                        <a:latin typeface="Arial"/>
                        <a:cs typeface="Arial"/>
                      </a:endParaRPr>
                    </a:p>
                  </a:txBody>
                  <a:tcPr marL="11518" marR="11518" marT="11518"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451342611"/>
                  </a:ext>
                </a:extLst>
              </a:tr>
              <a:tr h="368575">
                <a:tc gridSpan="4">
                  <a:txBody>
                    <a:bodyPr/>
                    <a:lstStyle/>
                    <a:p>
                      <a:pPr algn="ctr" rtl="0" fontAlgn="ctr"/>
                      <a:r>
                        <a:rPr lang="en-US" sz="2000" b="1" u="none" strike="noStrike">
                          <a:effectLst/>
                          <a:latin typeface="Arial"/>
                          <a:cs typeface="Arial"/>
                        </a:rPr>
                        <a:t>Coinsurance (Paid by Member)</a:t>
                      </a:r>
                      <a:endParaRPr lang="en-US" sz="2000" b="1" i="0" u="none" strike="noStrike">
                        <a:solidFill>
                          <a:srgbClr val="FFFFFF"/>
                        </a:solidFill>
                        <a:effectLst/>
                        <a:latin typeface="Arial"/>
                        <a:cs typeface="Arial"/>
                      </a:endParaRPr>
                    </a:p>
                  </a:txBody>
                  <a:tcPr marL="110572" marR="110572" marT="55286" marB="55286"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2201281"/>
                  </a:ext>
                </a:extLst>
              </a:tr>
              <a:tr h="439068">
                <a:tc gridSpan="2">
                  <a:txBody>
                    <a:bodyPr/>
                    <a:lstStyle/>
                    <a:p>
                      <a:pPr algn="ctr" fontAlgn="b"/>
                      <a:r>
                        <a:rPr lang="en-US" sz="1600" u="none" strike="noStrike">
                          <a:effectLst/>
                          <a:latin typeface="Arial"/>
                          <a:cs typeface="Arial"/>
                        </a:rPr>
                        <a:t>35%</a:t>
                      </a:r>
                      <a:endParaRPr lang="en-US" sz="1600" b="0" i="0" u="none" strike="noStrike">
                        <a:solidFill>
                          <a:srgbClr val="000000"/>
                        </a:solidFill>
                        <a:effectLst/>
                        <a:latin typeface="Arial"/>
                        <a:cs typeface="Arial"/>
                      </a:endParaRPr>
                    </a:p>
                  </a:txBody>
                  <a:tcPr marL="11518" marR="11518" marT="11518" marB="0" anchor="ctr">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gridSpan="2">
                  <a:txBody>
                    <a:bodyPr/>
                    <a:lstStyle/>
                    <a:p>
                      <a:pPr algn="ctr" fontAlgn="b"/>
                      <a:r>
                        <a:rPr lang="en-US" sz="1600" u="none" strike="noStrike">
                          <a:effectLst/>
                          <a:latin typeface="Arial"/>
                          <a:cs typeface="Arial"/>
                        </a:rPr>
                        <a:t>50%</a:t>
                      </a:r>
                      <a:endParaRPr lang="en-US" sz="1600" b="0" i="0" u="none" strike="noStrike">
                        <a:solidFill>
                          <a:srgbClr val="000000"/>
                        </a:solidFill>
                        <a:effectLst/>
                        <a:latin typeface="Arial"/>
                        <a:cs typeface="Arial"/>
                      </a:endParaRPr>
                    </a:p>
                  </a:txBody>
                  <a:tcPr marL="11518" marR="11518" marT="11518" marB="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extLst>
                  <a:ext uri="{0D108BD9-81ED-4DB2-BD59-A6C34878D82A}">
                    <a16:rowId xmlns:a16="http://schemas.microsoft.com/office/drawing/2014/main" val="2482694722"/>
                  </a:ext>
                </a:extLst>
              </a:tr>
              <a:tr h="368575">
                <a:tc gridSpan="4">
                  <a:txBody>
                    <a:bodyPr/>
                    <a:lstStyle/>
                    <a:p>
                      <a:pPr algn="ctr" rtl="0" fontAlgn="ctr"/>
                      <a:r>
                        <a:rPr lang="en-US" sz="2000" b="1" u="none" strike="noStrike">
                          <a:effectLst/>
                          <a:latin typeface="Arial"/>
                          <a:cs typeface="Arial"/>
                        </a:rPr>
                        <a:t>Out of Pocket Maximum (OOP)</a:t>
                      </a:r>
                      <a:endParaRPr lang="en-US" sz="2000" b="1" i="0" u="none" strike="noStrike">
                        <a:solidFill>
                          <a:srgbClr val="FFFFFF"/>
                        </a:solidFill>
                        <a:effectLst/>
                        <a:latin typeface="Arial"/>
                        <a:cs typeface="Arial"/>
                      </a:endParaRPr>
                    </a:p>
                  </a:txBody>
                  <a:tcPr marL="110572" marR="110572" marT="55286" marB="55286"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1019376"/>
                  </a:ext>
                </a:extLst>
              </a:tr>
              <a:tr h="407124">
                <a:tc gridSpan="2">
                  <a:txBody>
                    <a:bodyPr/>
                    <a:lstStyle/>
                    <a:p>
                      <a:pPr algn="ctr" fontAlgn="b"/>
                      <a:r>
                        <a:rPr lang="en-US" sz="1600" u="none" strike="noStrike">
                          <a:effectLst/>
                          <a:latin typeface="Arial"/>
                          <a:cs typeface="Arial"/>
                        </a:rPr>
                        <a:t>$6,650 Single/$13,300 Family</a:t>
                      </a:r>
                      <a:endParaRPr lang="en-US" sz="1600" b="0" i="0" u="none" strike="noStrike">
                        <a:solidFill>
                          <a:srgbClr val="000000"/>
                        </a:solidFill>
                        <a:effectLst/>
                        <a:latin typeface="Arial"/>
                        <a:cs typeface="Arial"/>
                      </a:endParaRPr>
                    </a:p>
                  </a:txBody>
                  <a:tcPr marL="11518" marR="11518" marT="11518" marB="0" anchor="ctr">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gridSpan="2">
                  <a:txBody>
                    <a:bodyPr/>
                    <a:lstStyle/>
                    <a:p>
                      <a:pPr algn="ctr" fontAlgn="b"/>
                      <a:r>
                        <a:rPr lang="en-US" sz="1600" u="none" strike="noStrike">
                          <a:effectLst/>
                          <a:latin typeface="Arial"/>
                          <a:cs typeface="Arial"/>
                        </a:rPr>
                        <a:t>$6,650 Single/$13,300 Family</a:t>
                      </a:r>
                      <a:endParaRPr lang="en-US" sz="1600" b="0" i="0" u="none" strike="noStrike">
                        <a:solidFill>
                          <a:srgbClr val="000000"/>
                        </a:solidFill>
                        <a:effectLst/>
                        <a:latin typeface="Arial"/>
                        <a:cs typeface="Arial"/>
                      </a:endParaRPr>
                    </a:p>
                  </a:txBody>
                  <a:tcPr marL="11518" marR="11518" marT="11518" marB="0"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extLst>
                  <a:ext uri="{0D108BD9-81ED-4DB2-BD59-A6C34878D82A}">
                    <a16:rowId xmlns:a16="http://schemas.microsoft.com/office/drawing/2014/main" val="2727168628"/>
                  </a:ext>
                </a:extLst>
              </a:tr>
              <a:tr h="368575">
                <a:tc gridSpan="4">
                  <a:txBody>
                    <a:bodyPr/>
                    <a:lstStyle/>
                    <a:p>
                      <a:pPr algn="ctr" rtl="0" fontAlgn="ctr"/>
                      <a:r>
                        <a:rPr lang="en-US" sz="2000" b="1" u="none" strike="noStrike">
                          <a:effectLst/>
                          <a:latin typeface="Arial"/>
                          <a:cs typeface="Arial"/>
                        </a:rPr>
                        <a:t>Pharmacy Coinsurance</a:t>
                      </a:r>
                      <a:endParaRPr lang="en-US" sz="2000" b="1" i="0" u="none" strike="noStrike">
                        <a:solidFill>
                          <a:srgbClr val="FFFFFF"/>
                        </a:solidFill>
                        <a:effectLst/>
                        <a:latin typeface="Arial"/>
                        <a:cs typeface="Arial"/>
                      </a:endParaRPr>
                    </a:p>
                  </a:txBody>
                  <a:tcPr marL="110572" marR="110572" marT="55286" marB="55286"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1557740"/>
                  </a:ext>
                </a:extLst>
              </a:tr>
              <a:tr h="264913">
                <a:tc gridSpan="4">
                  <a:txBody>
                    <a:bodyPr/>
                    <a:lstStyle/>
                    <a:p>
                      <a:pPr algn="ctr" fontAlgn="ctr"/>
                      <a:r>
                        <a:rPr lang="en-US" sz="1600" u="none" strike="noStrike">
                          <a:effectLst/>
                          <a:latin typeface="Arial"/>
                          <a:cs typeface="Arial"/>
                        </a:rPr>
                        <a:t>20% for Generic, 35% for Preferred Brand Name, 30% Specialty Medication, and 60% for Non Preferred Brand Name.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110572" marR="110572" marT="55286" marB="5528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0602777"/>
                  </a:ext>
                </a:extLst>
              </a:tr>
              <a:tr h="368575">
                <a:tc gridSpan="4">
                  <a:txBody>
                    <a:bodyPr/>
                    <a:lstStyle/>
                    <a:p>
                      <a:pPr algn="ctr" rtl="0" fontAlgn="ctr"/>
                      <a:r>
                        <a:rPr lang="en-US" sz="2000" b="1" u="none" strike="noStrike">
                          <a:effectLst/>
                          <a:latin typeface="Arial"/>
                          <a:cs typeface="Arial"/>
                        </a:rPr>
                        <a:t>HealthQuest Rewards Dollars (HRA or HSA)</a:t>
                      </a:r>
                      <a:endParaRPr lang="en-US" sz="2000" b="1" i="0" u="none" strike="noStrike">
                        <a:solidFill>
                          <a:srgbClr val="FFFFFF"/>
                        </a:solidFill>
                        <a:effectLst/>
                        <a:latin typeface="Arial"/>
                        <a:cs typeface="Arial"/>
                      </a:endParaRPr>
                    </a:p>
                  </a:txBody>
                  <a:tcPr marL="110572" marR="110572" marT="55286" marB="55286"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8561530"/>
                  </a:ext>
                </a:extLst>
              </a:tr>
              <a:tr h="656524">
                <a:tc gridSpan="4">
                  <a:txBody>
                    <a:bodyPr/>
                    <a:lstStyle/>
                    <a:p>
                      <a:pPr algn="ctr" fontAlgn="ctr"/>
                      <a:r>
                        <a:rPr lang="en-US" sz="1600" u="none" strike="noStrike">
                          <a:effectLst/>
                          <a:latin typeface="Arial"/>
                          <a:cs typeface="Arial"/>
                        </a:rPr>
                        <a:t>Up to $500 per Covered Employee</a:t>
                      </a:r>
                    </a:p>
                  </a:txBody>
                  <a:tcPr marL="110572" marR="110572" marT="55286" marB="5528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0880420"/>
                  </a:ext>
                </a:extLst>
              </a:tr>
            </a:tbl>
          </a:graphicData>
        </a:graphic>
      </p:graphicFrame>
      <p:pic>
        <p:nvPicPr>
          <p:cNvPr id="7" name="Picture 6">
            <a:extLst>
              <a:ext uri="{FF2B5EF4-FFF2-40B4-BE49-F238E27FC236}">
                <a16:creationId xmlns:a16="http://schemas.microsoft.com/office/drawing/2014/main" id="{1CD19007-2681-4BD6-9D3D-1EA72F944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12" name="Picture 11" descr="Doctor weighing patient">
            <a:extLst>
              <a:ext uri="{FF2B5EF4-FFF2-40B4-BE49-F238E27FC236}">
                <a16:creationId xmlns:a16="http://schemas.microsoft.com/office/drawing/2014/main" id="{A11F5E36-9815-3E1F-F48D-04FDD6EF30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612" y="2656115"/>
            <a:ext cx="3625718" cy="2387600"/>
          </a:xfrm>
          <a:prstGeom prst="rect">
            <a:avLst/>
          </a:prstGeom>
        </p:spPr>
      </p:pic>
    </p:spTree>
    <p:extLst>
      <p:ext uri="{BB962C8B-B14F-4D97-AF65-F5344CB8AC3E}">
        <p14:creationId xmlns:p14="http://schemas.microsoft.com/office/powerpoint/2010/main" val="32922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1421E7-9C71-44A0-B376-12047F929C18}"/>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Placeholder 1">
            <a:extLst>
              <a:ext uri="{FF2B5EF4-FFF2-40B4-BE49-F238E27FC236}">
                <a16:creationId xmlns:a16="http://schemas.microsoft.com/office/drawing/2014/main" id="{365F8567-85E5-4414-845C-000859BAD245}"/>
              </a:ext>
            </a:extLst>
          </p:cNvPr>
          <p:cNvSpPr txBox="1">
            <a:spLocks/>
          </p:cNvSpPr>
          <p:nvPr/>
        </p:nvSpPr>
        <p:spPr>
          <a:xfrm>
            <a:off x="1432727" y="162149"/>
            <a:ext cx="10287000"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a:effectLst>
                  <a:outerShdw blurRad="38100" dist="38100" dir="2700000" algn="tl">
                    <a:srgbClr val="000000">
                      <a:alpha val="43137"/>
                    </a:srgbClr>
                  </a:outerShdw>
                </a:effectLst>
                <a:latin typeface="Century Gothic" panose="020B0502020202020204" pitchFamily="34" charset="0"/>
              </a:rPr>
              <a:t>Medical Coverage - Telemedicine</a:t>
            </a:r>
          </a:p>
        </p:txBody>
      </p:sp>
      <p:pic>
        <p:nvPicPr>
          <p:cNvPr id="8" name="Picture 7">
            <a:extLst>
              <a:ext uri="{FF2B5EF4-FFF2-40B4-BE49-F238E27FC236}">
                <a16:creationId xmlns:a16="http://schemas.microsoft.com/office/drawing/2014/main" id="{9A2669AF-0BB6-4CAD-85F8-14BA26652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4" name="Rectangle 3">
            <a:extLst>
              <a:ext uri="{FF2B5EF4-FFF2-40B4-BE49-F238E27FC236}">
                <a16:creationId xmlns:a16="http://schemas.microsoft.com/office/drawing/2014/main" id="{A18B4B48-266A-4C84-922B-EF385B9F472B}"/>
              </a:ext>
            </a:extLst>
          </p:cNvPr>
          <p:cNvSpPr/>
          <p:nvPr/>
        </p:nvSpPr>
        <p:spPr>
          <a:xfrm>
            <a:off x="6622026" y="2831690"/>
            <a:ext cx="3200400" cy="309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6CF1C6-758F-438D-8C68-E6DFAE23F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96" y="1770430"/>
            <a:ext cx="2676848" cy="529793"/>
          </a:xfrm>
          <a:prstGeom prst="rect">
            <a:avLst/>
          </a:prstGeom>
        </p:spPr>
      </p:pic>
      <p:pic>
        <p:nvPicPr>
          <p:cNvPr id="15" name="Picture 14">
            <a:extLst>
              <a:ext uri="{FF2B5EF4-FFF2-40B4-BE49-F238E27FC236}">
                <a16:creationId xmlns:a16="http://schemas.microsoft.com/office/drawing/2014/main" id="{843D50A2-DEA1-4B43-B89B-269F8E31A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721" y="5057666"/>
            <a:ext cx="2872632" cy="783445"/>
          </a:xfrm>
          <a:prstGeom prst="rect">
            <a:avLst/>
          </a:prstGeom>
        </p:spPr>
      </p:pic>
      <p:pic>
        <p:nvPicPr>
          <p:cNvPr id="17" name="Picture 16">
            <a:extLst>
              <a:ext uri="{FF2B5EF4-FFF2-40B4-BE49-F238E27FC236}">
                <a16:creationId xmlns:a16="http://schemas.microsoft.com/office/drawing/2014/main" id="{9DF162B5-0EA2-49CF-BC61-3C6CB9F91B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9503" y="1743992"/>
            <a:ext cx="2746724" cy="783446"/>
          </a:xfrm>
          <a:prstGeom prst="rect">
            <a:avLst/>
          </a:prstGeom>
        </p:spPr>
      </p:pic>
      <p:pic>
        <p:nvPicPr>
          <p:cNvPr id="19" name="Picture 18">
            <a:extLst>
              <a:ext uri="{FF2B5EF4-FFF2-40B4-BE49-F238E27FC236}">
                <a16:creationId xmlns:a16="http://schemas.microsoft.com/office/drawing/2014/main" id="{7967726C-37D2-4EF9-864F-200ABDBDFD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896" y="5147698"/>
            <a:ext cx="2468380" cy="603382"/>
          </a:xfrm>
          <a:prstGeom prst="rect">
            <a:avLst/>
          </a:prstGeom>
        </p:spPr>
      </p:pic>
      <p:pic>
        <p:nvPicPr>
          <p:cNvPr id="2" name="Picture 1">
            <a:extLst>
              <a:ext uri="{FF2B5EF4-FFF2-40B4-BE49-F238E27FC236}">
                <a16:creationId xmlns:a16="http://schemas.microsoft.com/office/drawing/2014/main" id="{CAB5147E-8A4D-D348-C1C1-788ED81D6D21}"/>
              </a:ext>
            </a:extLst>
          </p:cNvPr>
          <p:cNvPicPr>
            <a:picLocks noChangeAspect="1"/>
          </p:cNvPicPr>
          <p:nvPr/>
        </p:nvPicPr>
        <p:blipFill>
          <a:blip r:embed="rId8"/>
          <a:stretch>
            <a:fillRect/>
          </a:stretch>
        </p:blipFill>
        <p:spPr>
          <a:xfrm>
            <a:off x="1365272" y="3182918"/>
            <a:ext cx="4284969" cy="1054834"/>
          </a:xfrm>
          <a:prstGeom prst="rect">
            <a:avLst/>
          </a:prstGeom>
        </p:spPr>
      </p:pic>
      <p:pic>
        <p:nvPicPr>
          <p:cNvPr id="9" name="Picture 8" descr="Person in telemedicine call">
            <a:extLst>
              <a:ext uri="{FF2B5EF4-FFF2-40B4-BE49-F238E27FC236}">
                <a16:creationId xmlns:a16="http://schemas.microsoft.com/office/drawing/2014/main" id="{56FF923E-7DEE-3A76-6B03-195694E37B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76210" y="2300223"/>
            <a:ext cx="4284968" cy="2856645"/>
          </a:xfrm>
          <a:prstGeom prst="rect">
            <a:avLst/>
          </a:prstGeom>
        </p:spPr>
      </p:pic>
    </p:spTree>
    <p:extLst>
      <p:ext uri="{BB962C8B-B14F-4D97-AF65-F5344CB8AC3E}">
        <p14:creationId xmlns:p14="http://schemas.microsoft.com/office/powerpoint/2010/main" val="352107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1421E7-9C71-44A0-B376-12047F929C18}"/>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Placeholder 1">
            <a:extLst>
              <a:ext uri="{FF2B5EF4-FFF2-40B4-BE49-F238E27FC236}">
                <a16:creationId xmlns:a16="http://schemas.microsoft.com/office/drawing/2014/main" id="{365F8567-85E5-4414-845C-000859BAD245}"/>
              </a:ext>
            </a:extLst>
          </p:cNvPr>
          <p:cNvSpPr txBox="1">
            <a:spLocks/>
          </p:cNvSpPr>
          <p:nvPr/>
        </p:nvSpPr>
        <p:spPr>
          <a:xfrm>
            <a:off x="1432727" y="162149"/>
            <a:ext cx="10287000"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a:effectLst>
                  <a:outerShdw blurRad="38100" dist="38100" dir="2700000" algn="tl">
                    <a:srgbClr val="000000">
                      <a:alpha val="43137"/>
                    </a:srgbClr>
                  </a:outerShdw>
                </a:effectLst>
                <a:latin typeface="Century Gothic" panose="020B0502020202020204" pitchFamily="34" charset="0"/>
              </a:rPr>
              <a:t>Medical Coverage – Telemedicine Costs</a:t>
            </a:r>
          </a:p>
        </p:txBody>
      </p:sp>
      <p:pic>
        <p:nvPicPr>
          <p:cNvPr id="8" name="Picture 7">
            <a:extLst>
              <a:ext uri="{FF2B5EF4-FFF2-40B4-BE49-F238E27FC236}">
                <a16:creationId xmlns:a16="http://schemas.microsoft.com/office/drawing/2014/main" id="{9A2669AF-0BB6-4CAD-85F8-14BA26652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4" name="Rectangle 3">
            <a:extLst>
              <a:ext uri="{FF2B5EF4-FFF2-40B4-BE49-F238E27FC236}">
                <a16:creationId xmlns:a16="http://schemas.microsoft.com/office/drawing/2014/main" id="{A18B4B48-266A-4C84-922B-EF385B9F472B}"/>
              </a:ext>
            </a:extLst>
          </p:cNvPr>
          <p:cNvSpPr/>
          <p:nvPr/>
        </p:nvSpPr>
        <p:spPr>
          <a:xfrm>
            <a:off x="6622026" y="2831690"/>
            <a:ext cx="3200400" cy="309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6">
            <a:extLst>
              <a:ext uri="{FF2B5EF4-FFF2-40B4-BE49-F238E27FC236}">
                <a16:creationId xmlns:a16="http://schemas.microsoft.com/office/drawing/2014/main" id="{D1448BB8-B4D8-452A-96FD-4E61BC3CDBF4}"/>
              </a:ext>
            </a:extLst>
          </p:cNvPr>
          <p:cNvGraphicFramePr>
            <a:graphicFrameLocks noGrp="1"/>
          </p:cNvGraphicFramePr>
          <p:nvPr>
            <p:extLst>
              <p:ext uri="{D42A27DB-BD31-4B8C-83A1-F6EECF244321}">
                <p14:modId xmlns:p14="http://schemas.microsoft.com/office/powerpoint/2010/main" val="4165652575"/>
              </p:ext>
            </p:extLst>
          </p:nvPr>
        </p:nvGraphicFramePr>
        <p:xfrm>
          <a:off x="675848" y="1091971"/>
          <a:ext cx="10840304" cy="5646279"/>
        </p:xfrm>
        <a:graphic>
          <a:graphicData uri="http://schemas.openxmlformats.org/drawingml/2006/table">
            <a:tbl>
              <a:tblPr firstRow="1" firstCol="1" bandRow="1">
                <a:tableStyleId>{5C22544A-7EE6-4342-B048-85BDC9FD1C3A}</a:tableStyleId>
              </a:tblPr>
              <a:tblGrid>
                <a:gridCol w="3613435">
                  <a:extLst>
                    <a:ext uri="{9D8B030D-6E8A-4147-A177-3AD203B41FA5}">
                      <a16:colId xmlns:a16="http://schemas.microsoft.com/office/drawing/2014/main" val="3845809851"/>
                    </a:ext>
                  </a:extLst>
                </a:gridCol>
                <a:gridCol w="2995937">
                  <a:extLst>
                    <a:ext uri="{9D8B030D-6E8A-4147-A177-3AD203B41FA5}">
                      <a16:colId xmlns:a16="http://schemas.microsoft.com/office/drawing/2014/main" val="70104035"/>
                    </a:ext>
                  </a:extLst>
                </a:gridCol>
                <a:gridCol w="4230932">
                  <a:extLst>
                    <a:ext uri="{9D8B030D-6E8A-4147-A177-3AD203B41FA5}">
                      <a16:colId xmlns:a16="http://schemas.microsoft.com/office/drawing/2014/main" val="757449170"/>
                    </a:ext>
                  </a:extLst>
                </a:gridCol>
              </a:tblGrid>
              <a:tr h="625245">
                <a:tc>
                  <a:txBody>
                    <a:bodyPr/>
                    <a:lstStyle/>
                    <a:p>
                      <a:endParaRPr lang="en-US"/>
                    </a:p>
                  </a:txBody>
                  <a:tcPr>
                    <a:solidFill>
                      <a:srgbClr val="086055"/>
                    </a:solidFill>
                  </a:tcPr>
                </a:tc>
                <a:tc>
                  <a:txBody>
                    <a:bodyPr/>
                    <a:lstStyle/>
                    <a:p>
                      <a:pPr algn="ctr"/>
                      <a:r>
                        <a:rPr lang="en-US" sz="2400"/>
                        <a:t>Plan A</a:t>
                      </a:r>
                    </a:p>
                  </a:txBody>
                  <a:tcPr anchor="ctr">
                    <a:solidFill>
                      <a:srgbClr val="086055"/>
                    </a:solidFill>
                  </a:tcPr>
                </a:tc>
                <a:tc>
                  <a:txBody>
                    <a:bodyPr/>
                    <a:lstStyle/>
                    <a:p>
                      <a:pPr algn="ctr"/>
                      <a:r>
                        <a:rPr lang="en-US" sz="2400"/>
                        <a:t>Plans C, J, and N</a:t>
                      </a:r>
                    </a:p>
                  </a:txBody>
                  <a:tcPr anchor="ctr">
                    <a:solidFill>
                      <a:srgbClr val="086055"/>
                    </a:solidFill>
                  </a:tcPr>
                </a:tc>
                <a:extLst>
                  <a:ext uri="{0D108BD9-81ED-4DB2-BD59-A6C34878D82A}">
                    <a16:rowId xmlns:a16="http://schemas.microsoft.com/office/drawing/2014/main" val="536928527"/>
                  </a:ext>
                </a:extLst>
              </a:tr>
              <a:tr h="803637">
                <a:tc>
                  <a:txBody>
                    <a:bodyPr/>
                    <a:lstStyle/>
                    <a:p>
                      <a:r>
                        <a:rPr lang="en-US" sz="2000"/>
                        <a:t>Aetna </a:t>
                      </a:r>
                    </a:p>
                    <a:p>
                      <a:r>
                        <a:rPr lang="en-US" sz="2000"/>
                        <a:t>Teladoc</a:t>
                      </a:r>
                    </a:p>
                    <a:p>
                      <a:r>
                        <a:rPr lang="en-US"/>
                        <a:t>General Medicine</a:t>
                      </a:r>
                    </a:p>
                  </a:txBody>
                  <a:tcPr anchor="ctr">
                    <a:solidFill>
                      <a:srgbClr val="086055"/>
                    </a:solidFill>
                  </a:tcPr>
                </a:tc>
                <a:tc>
                  <a:txBody>
                    <a:bodyPr/>
                    <a:lstStyle/>
                    <a:p>
                      <a:pPr algn="ctr"/>
                      <a:r>
                        <a:rPr lang="en-US"/>
                        <a:t>$10 per visit</a:t>
                      </a:r>
                    </a:p>
                  </a:txBody>
                  <a:tcPr anchor="ctr">
                    <a:solidFill>
                      <a:schemeClr val="accent6">
                        <a:lumMod val="60000"/>
                        <a:lumOff val="40000"/>
                      </a:schemeClr>
                    </a:solidFill>
                  </a:tcPr>
                </a:tc>
                <a:tc>
                  <a:txBody>
                    <a:bodyPr/>
                    <a:lstStyle/>
                    <a:p>
                      <a:pPr algn="ctr"/>
                      <a:r>
                        <a:rPr lang="en-US"/>
                        <a:t>$49 or less per visit</a:t>
                      </a:r>
                    </a:p>
                    <a:p>
                      <a:pPr algn="ctr"/>
                      <a:r>
                        <a:rPr lang="en-US"/>
                        <a:t>Deductible and Coinsurance apply</a:t>
                      </a:r>
                    </a:p>
                  </a:txBody>
                  <a:tcPr anchor="ctr">
                    <a:solidFill>
                      <a:schemeClr val="accent6">
                        <a:lumMod val="60000"/>
                        <a:lumOff val="40000"/>
                      </a:schemeClr>
                    </a:solidFill>
                  </a:tcPr>
                </a:tc>
                <a:extLst>
                  <a:ext uri="{0D108BD9-81ED-4DB2-BD59-A6C34878D82A}">
                    <a16:rowId xmlns:a16="http://schemas.microsoft.com/office/drawing/2014/main" val="1488528611"/>
                  </a:ext>
                </a:extLst>
              </a:tr>
              <a:tr h="803637">
                <a:tc>
                  <a:txBody>
                    <a:bodyPr/>
                    <a:lstStyle/>
                    <a:p>
                      <a:r>
                        <a:rPr lang="en-US" sz="2000"/>
                        <a:t>Blue Cross Blue Shield of Kansas Amwell</a:t>
                      </a:r>
                    </a:p>
                    <a:p>
                      <a:r>
                        <a:rPr lang="en-US"/>
                        <a:t>General Medicine</a:t>
                      </a:r>
                    </a:p>
                  </a:txBody>
                  <a:tcPr anchor="ctr">
                    <a:solidFill>
                      <a:srgbClr val="086055"/>
                    </a:solidFill>
                  </a:tcPr>
                </a:tc>
                <a:tc>
                  <a:txBody>
                    <a:bodyPr/>
                    <a:lstStyle/>
                    <a:p>
                      <a:pPr algn="ctr"/>
                      <a:r>
                        <a:rPr lang="en-US"/>
                        <a:t>$10 per visit</a:t>
                      </a:r>
                    </a:p>
                  </a:txBody>
                  <a:tcPr anchor="ctr">
                    <a:solidFill>
                      <a:schemeClr val="accent6">
                        <a:lumMod val="20000"/>
                        <a:lumOff val="80000"/>
                      </a:schemeClr>
                    </a:solidFill>
                  </a:tcPr>
                </a:tc>
                <a:tc>
                  <a:txBody>
                    <a:bodyPr/>
                    <a:lstStyle/>
                    <a:p>
                      <a:pPr algn="ctr"/>
                      <a:r>
                        <a:rPr lang="en-US"/>
                        <a:t>Starts at $59 per visit</a:t>
                      </a:r>
                    </a:p>
                    <a:p>
                      <a:pPr algn="ctr"/>
                      <a:r>
                        <a:rPr lang="en-US"/>
                        <a:t>Deductible and Coinsurance apply</a:t>
                      </a:r>
                    </a:p>
                  </a:txBody>
                  <a:tcPr anchor="ctr">
                    <a:solidFill>
                      <a:schemeClr val="accent6">
                        <a:lumMod val="20000"/>
                        <a:lumOff val="80000"/>
                      </a:schemeClr>
                    </a:solidFill>
                  </a:tcPr>
                </a:tc>
                <a:extLst>
                  <a:ext uri="{0D108BD9-81ED-4DB2-BD59-A6C34878D82A}">
                    <a16:rowId xmlns:a16="http://schemas.microsoft.com/office/drawing/2014/main" val="2878605540"/>
                  </a:ext>
                </a:extLst>
              </a:tr>
              <a:tr h="803637">
                <a:tc>
                  <a:txBody>
                    <a:bodyPr/>
                    <a:lstStyle/>
                    <a:p>
                      <a:r>
                        <a:rPr lang="en-US" sz="2000"/>
                        <a:t>Teladoc &amp; Amwell </a:t>
                      </a:r>
                    </a:p>
                    <a:p>
                      <a:r>
                        <a:rPr lang="en-US"/>
                        <a:t>Specialty Visit</a:t>
                      </a:r>
                    </a:p>
                  </a:txBody>
                  <a:tcPr anchor="ctr">
                    <a:solidFill>
                      <a:srgbClr val="086055"/>
                    </a:solidFill>
                  </a:tcPr>
                </a:tc>
                <a:tc>
                  <a:txBody>
                    <a:bodyPr/>
                    <a:lstStyle/>
                    <a:p>
                      <a:pPr algn="ctr"/>
                      <a:r>
                        <a:rPr lang="en-US"/>
                        <a:t>$10 per visit</a:t>
                      </a:r>
                    </a:p>
                  </a:txBody>
                  <a:tcPr anchor="ctr">
                    <a:solidFill>
                      <a:schemeClr val="accent6">
                        <a:lumMod val="60000"/>
                        <a:lumOff val="40000"/>
                      </a:schemeClr>
                    </a:solidFill>
                  </a:tcPr>
                </a:tc>
                <a:tc>
                  <a:txBody>
                    <a:bodyPr/>
                    <a:lstStyle/>
                    <a:p>
                      <a:pPr marL="285750" indent="-285750" algn="l">
                        <a:buFont typeface="Arial" panose="020B0604020202020204" pitchFamily="34" charset="0"/>
                        <a:buChar char="•"/>
                      </a:pPr>
                      <a:r>
                        <a:rPr lang="en-US" b="1"/>
                        <a:t>Dermatology </a:t>
                      </a:r>
                      <a:r>
                        <a:rPr lang="en-US"/>
                        <a:t>- $75 per session (or less)</a:t>
                      </a:r>
                    </a:p>
                    <a:p>
                      <a:pPr marL="285750" indent="-285750" algn="l">
                        <a:buFont typeface="Arial" panose="020B0604020202020204" pitchFamily="34" charset="0"/>
                        <a:buChar char="•"/>
                      </a:pPr>
                      <a:r>
                        <a:rPr lang="en-US" b="1"/>
                        <a:t>Psychiatry</a:t>
                      </a:r>
                      <a:r>
                        <a:rPr lang="en-US"/>
                        <a:t> - initial diagnostic $190; ongoing session $95 (or less) </a:t>
                      </a:r>
                    </a:p>
                    <a:p>
                      <a:pPr marL="285750" indent="-285750" algn="l">
                        <a:buFont typeface="Arial" panose="020B0604020202020204" pitchFamily="34" charset="0"/>
                        <a:buChar char="•"/>
                      </a:pPr>
                      <a:r>
                        <a:rPr lang="en-US" b="1"/>
                        <a:t>Mental Health </a:t>
                      </a:r>
                      <a:r>
                        <a:rPr lang="en-US"/>
                        <a:t>- Non-MD $85 per session (or less)</a:t>
                      </a:r>
                    </a:p>
                  </a:txBody>
                  <a:tcPr anchor="ctr">
                    <a:solidFill>
                      <a:schemeClr val="accent6">
                        <a:lumMod val="60000"/>
                        <a:lumOff val="40000"/>
                      </a:schemeClr>
                    </a:solidFill>
                  </a:tcPr>
                </a:tc>
                <a:extLst>
                  <a:ext uri="{0D108BD9-81ED-4DB2-BD59-A6C34878D82A}">
                    <a16:rowId xmlns:a16="http://schemas.microsoft.com/office/drawing/2014/main" val="2957948816"/>
                  </a:ext>
                </a:extLst>
              </a:tr>
              <a:tr h="803637">
                <a:tc>
                  <a:txBody>
                    <a:bodyPr/>
                    <a:lstStyle/>
                    <a:p>
                      <a:r>
                        <a:rPr lang="en-US" sz="2000"/>
                        <a:t>Network Provider</a:t>
                      </a:r>
                    </a:p>
                  </a:txBody>
                  <a:tcPr anchor="ctr">
                    <a:solidFill>
                      <a:srgbClr val="086055"/>
                    </a:solidFill>
                  </a:tcPr>
                </a:tc>
                <a:tc>
                  <a:txBody>
                    <a:bodyPr/>
                    <a:lstStyle/>
                    <a:p>
                      <a:pPr algn="ctr"/>
                      <a:r>
                        <a:rPr lang="en-US"/>
                        <a:t>Subject to primary care Copay</a:t>
                      </a:r>
                    </a:p>
                  </a:txBody>
                  <a:tcPr anchor="ctr">
                    <a:solidFill>
                      <a:schemeClr val="accent6">
                        <a:lumMod val="20000"/>
                        <a:lumOff val="80000"/>
                      </a:schemeClr>
                    </a:solidFill>
                  </a:tcPr>
                </a:tc>
                <a:tc>
                  <a:txBody>
                    <a:bodyPr/>
                    <a:lstStyle/>
                    <a:p>
                      <a:pPr algn="ctr"/>
                      <a:r>
                        <a:rPr lang="en-US"/>
                        <a:t>Deductible and Coinsurance apply</a:t>
                      </a:r>
                    </a:p>
                  </a:txBody>
                  <a:tcPr anchor="ctr">
                    <a:solidFill>
                      <a:schemeClr val="accent6">
                        <a:lumMod val="20000"/>
                        <a:lumOff val="80000"/>
                      </a:schemeClr>
                    </a:solidFill>
                  </a:tcPr>
                </a:tc>
                <a:extLst>
                  <a:ext uri="{0D108BD9-81ED-4DB2-BD59-A6C34878D82A}">
                    <a16:rowId xmlns:a16="http://schemas.microsoft.com/office/drawing/2014/main" val="3728282777"/>
                  </a:ext>
                </a:extLst>
              </a:tr>
              <a:tr h="803637">
                <a:tc>
                  <a:txBody>
                    <a:bodyPr/>
                    <a:lstStyle/>
                    <a:p>
                      <a:r>
                        <a:rPr lang="en-US" sz="2000"/>
                        <a:t>HealthQuest Health Center</a:t>
                      </a:r>
                    </a:p>
                  </a:txBody>
                  <a:tcPr anchor="ctr">
                    <a:solidFill>
                      <a:srgbClr val="086055"/>
                    </a:solidFill>
                  </a:tcPr>
                </a:tc>
                <a:tc>
                  <a:txBody>
                    <a:bodyPr/>
                    <a:lstStyle/>
                    <a:p>
                      <a:pPr algn="ctr"/>
                      <a:r>
                        <a:rPr lang="en-US"/>
                        <a:t>$0</a:t>
                      </a:r>
                    </a:p>
                  </a:txBody>
                  <a:tcPr anchor="ctr">
                    <a:solidFill>
                      <a:schemeClr val="accent6">
                        <a:lumMod val="60000"/>
                        <a:lumOff val="40000"/>
                      </a:schemeClr>
                    </a:solidFill>
                  </a:tcPr>
                </a:tc>
                <a:tc>
                  <a:txBody>
                    <a:bodyPr/>
                    <a:lstStyle/>
                    <a:p>
                      <a:pPr algn="ctr"/>
                      <a:r>
                        <a:rPr lang="en-US"/>
                        <a:t>$40 per visit until Deductible is met, then covered at 100%</a:t>
                      </a:r>
                    </a:p>
                  </a:txBody>
                  <a:tcPr anchor="ctr">
                    <a:solidFill>
                      <a:schemeClr val="accent6">
                        <a:lumMod val="60000"/>
                        <a:lumOff val="40000"/>
                      </a:schemeClr>
                    </a:solidFill>
                  </a:tcPr>
                </a:tc>
                <a:extLst>
                  <a:ext uri="{0D108BD9-81ED-4DB2-BD59-A6C34878D82A}">
                    <a16:rowId xmlns:a16="http://schemas.microsoft.com/office/drawing/2014/main" val="1305747870"/>
                  </a:ext>
                </a:extLst>
              </a:tr>
            </a:tbl>
          </a:graphicData>
        </a:graphic>
      </p:graphicFrame>
    </p:spTree>
    <p:extLst>
      <p:ext uri="{BB962C8B-B14F-4D97-AF65-F5344CB8AC3E}">
        <p14:creationId xmlns:p14="http://schemas.microsoft.com/office/powerpoint/2010/main" val="417436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709ABD-CA73-41BA-A32C-508942E7FAFC}"/>
              </a:ext>
            </a:extLst>
          </p:cNvPr>
          <p:cNvSpPr/>
          <p:nvPr/>
        </p:nvSpPr>
        <p:spPr>
          <a:xfrm>
            <a:off x="5653429" y="1098498"/>
            <a:ext cx="6136847" cy="5293757"/>
          </a:xfrm>
          <a:prstGeom prst="rect">
            <a:avLst/>
          </a:prstGeom>
        </p:spPr>
        <p:txBody>
          <a:bodyPr wrap="square" lIns="91440" tIns="45720" rIns="91440" bIns="45720" anchor="t">
            <a:spAutoFit/>
          </a:bodyPr>
          <a:lstStyle/>
          <a:p>
            <a:endParaRPr lang="en-US"/>
          </a:p>
          <a:p>
            <a:pPr marL="285750" indent="-285750">
              <a:buFont typeface="Arial" panose="020B0604020202020204" pitchFamily="34" charset="0"/>
              <a:buChar char="•"/>
            </a:pPr>
            <a:r>
              <a:rPr lang="en-US" sz="2000">
                <a:latin typeface="Arial"/>
                <a:cs typeface="Arial"/>
              </a:rPr>
              <a:t>Prescription Drug coverage through </a:t>
            </a:r>
            <a:r>
              <a:rPr lang="en-US" sz="2000" b="1">
                <a:latin typeface="Arial"/>
                <a:cs typeface="Arial"/>
              </a:rPr>
              <a:t>CVS</a:t>
            </a:r>
            <a:r>
              <a:rPr lang="en-US" sz="2000">
                <a:latin typeface="Arial"/>
                <a:cs typeface="Arial"/>
              </a:rPr>
              <a:t> </a:t>
            </a:r>
            <a:r>
              <a:rPr lang="en-US" sz="2000" b="1">
                <a:latin typeface="Arial"/>
                <a:cs typeface="Arial"/>
              </a:rPr>
              <a:t>Caremark</a:t>
            </a:r>
            <a:r>
              <a:rPr lang="en-US" sz="2000">
                <a:latin typeface="Arial"/>
                <a:cs typeface="Arial"/>
              </a:rPr>
              <a:t> is included when you elect medical coverage.</a:t>
            </a:r>
          </a:p>
          <a:p>
            <a:endParaRPr lang="en-US" sz="2000">
              <a:latin typeface="Arial"/>
              <a:cs typeface="Arial"/>
            </a:endParaRPr>
          </a:p>
          <a:p>
            <a:pPr marL="285750" indent="-285750">
              <a:buFont typeface="Arial" panose="020B0604020202020204" pitchFamily="34" charset="0"/>
              <a:buChar char="•"/>
            </a:pPr>
            <a:r>
              <a:rPr lang="en-US" sz="2000">
                <a:latin typeface="Arial"/>
                <a:cs typeface="Arial"/>
              </a:rPr>
              <a:t>The cost is included in the health plan rates.</a:t>
            </a:r>
          </a:p>
          <a:p>
            <a:pPr>
              <a:buFont typeface="Arial" panose="020B0604020202020204" pitchFamily="34" charset="0"/>
            </a:pPr>
            <a:endParaRPr lang="en-US" sz="2000">
              <a:latin typeface="Arial"/>
              <a:cs typeface="Arial"/>
            </a:endParaRPr>
          </a:p>
          <a:p>
            <a:pPr marL="285750" indent="-285750">
              <a:buFont typeface="Arial" panose="020B0604020202020204" pitchFamily="34" charset="0"/>
              <a:buChar char="•"/>
            </a:pPr>
            <a:r>
              <a:rPr lang="en-US" sz="2000" b="1">
                <a:latin typeface="Arial"/>
                <a:cs typeface="Arial"/>
              </a:rPr>
              <a:t>The Preferred Drug List (PDL)</a:t>
            </a:r>
            <a:r>
              <a:rPr lang="en-US" sz="2000">
                <a:latin typeface="Arial"/>
                <a:cs typeface="Arial"/>
              </a:rPr>
              <a:t> is the same for all plans, the amount you pay varies depending on your selected plan.</a:t>
            </a:r>
          </a:p>
          <a:p>
            <a:pPr marL="285750" indent="-285750">
              <a:buFont typeface="Arial" panose="020B0604020202020204" pitchFamily="34" charset="0"/>
              <a:buChar char="•"/>
            </a:pPr>
            <a:endParaRPr lang="en-US" sz="2000" b="1">
              <a:latin typeface="Arial"/>
              <a:cs typeface="Arial"/>
            </a:endParaRPr>
          </a:p>
          <a:p>
            <a:pPr marL="285750" indent="-285750">
              <a:buFont typeface="Arial" panose="020B0604020202020204" pitchFamily="34" charset="0"/>
              <a:buChar char="•"/>
            </a:pPr>
            <a:r>
              <a:rPr lang="en-US" sz="2000" b="1">
                <a:latin typeface="Arial"/>
                <a:cs typeface="Arial"/>
              </a:rPr>
              <a:t>Home delivery</a:t>
            </a:r>
            <a:r>
              <a:rPr lang="en-US" sz="2000">
                <a:latin typeface="Arial"/>
                <a:cs typeface="Arial"/>
              </a:rPr>
              <a:t> is available through CVS Caremark.</a:t>
            </a:r>
          </a:p>
          <a:p>
            <a:endParaRPr lang="en-US" sz="2000" b="1">
              <a:latin typeface="Arial"/>
              <a:cs typeface="Arial"/>
            </a:endParaRPr>
          </a:p>
          <a:p>
            <a:pPr marL="285750" indent="-285750">
              <a:buFont typeface="Arial" panose="020B0604020202020204" pitchFamily="34" charset="0"/>
              <a:buChar char="•"/>
            </a:pPr>
            <a:r>
              <a:rPr lang="en-US" sz="2000" b="1">
                <a:latin typeface="Arial"/>
                <a:cs typeface="Arial"/>
              </a:rPr>
              <a:t>Specialty and Biotech Drugs</a:t>
            </a:r>
            <a:r>
              <a:rPr lang="en-US" sz="2000">
                <a:latin typeface="Arial"/>
                <a:cs typeface="Arial"/>
              </a:rPr>
              <a:t> are exclusively available through Caremark Connect</a:t>
            </a:r>
            <a:endParaRPr lang="en-US"/>
          </a:p>
          <a:p>
            <a:pPr marL="285750" indent="-285750">
              <a:buFont typeface="Arial" panose="020B0604020202020204" pitchFamily="34" charset="0"/>
              <a:buChar char="•"/>
            </a:pPr>
            <a:endParaRPr lang="en-US" sz="2000"/>
          </a:p>
        </p:txBody>
      </p:sp>
      <p:sp>
        <p:nvSpPr>
          <p:cNvPr id="3" name="Rectangle 2">
            <a:extLst>
              <a:ext uri="{FF2B5EF4-FFF2-40B4-BE49-F238E27FC236}">
                <a16:creationId xmlns:a16="http://schemas.microsoft.com/office/drawing/2014/main" id="{61D22BA4-C817-43A4-9764-6D0E88E9E778}"/>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76A555E-FDAB-4D45-9F27-4BC7861EDC05}"/>
              </a:ext>
            </a:extLst>
          </p:cNvPr>
          <p:cNvSpPr/>
          <p:nvPr/>
        </p:nvSpPr>
        <p:spPr>
          <a:xfrm>
            <a:off x="1448254" y="173654"/>
            <a:ext cx="4128053"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Prescription Benefits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a:extLst>
              <a:ext uri="{FF2B5EF4-FFF2-40B4-BE49-F238E27FC236}">
                <a16:creationId xmlns:a16="http://schemas.microsoft.com/office/drawing/2014/main" id="{8267A0ED-1771-4D62-A890-545F6BBB4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278" y="4834387"/>
            <a:ext cx="4981074" cy="563470"/>
          </a:xfrm>
          <a:prstGeom prst="rect">
            <a:avLst/>
          </a:prstGeom>
        </p:spPr>
      </p:pic>
      <p:pic>
        <p:nvPicPr>
          <p:cNvPr id="8" name="Picture 7">
            <a:extLst>
              <a:ext uri="{FF2B5EF4-FFF2-40B4-BE49-F238E27FC236}">
                <a16:creationId xmlns:a16="http://schemas.microsoft.com/office/drawing/2014/main" id="{9C866630-ED0F-4C34-B15E-A6B023F37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272" y="1654782"/>
            <a:ext cx="2090524" cy="2787365"/>
          </a:xfrm>
          <a:prstGeom prst="rect">
            <a:avLst/>
          </a:prstGeom>
        </p:spPr>
      </p:pic>
      <p:pic>
        <p:nvPicPr>
          <p:cNvPr id="9" name="Picture 8">
            <a:extLst>
              <a:ext uri="{FF2B5EF4-FFF2-40B4-BE49-F238E27FC236}">
                <a16:creationId xmlns:a16="http://schemas.microsoft.com/office/drawing/2014/main" id="{2884C2D7-E8A4-43FF-804C-98C6E8F38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Tree>
    <p:extLst>
      <p:ext uri="{BB962C8B-B14F-4D97-AF65-F5344CB8AC3E}">
        <p14:creationId xmlns:p14="http://schemas.microsoft.com/office/powerpoint/2010/main" val="24781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20B9A-C77C-43F3-BF03-328AE6CEB1D2}"/>
              </a:ext>
            </a:extLst>
          </p:cNvPr>
          <p:cNvSpPr/>
          <p:nvPr/>
        </p:nvSpPr>
        <p:spPr>
          <a:xfrm>
            <a:off x="0" y="-34818"/>
            <a:ext cx="12192000" cy="1057563"/>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3E6FB8"/>
                </a:solidFill>
              </a:rPr>
              <a:t> </a:t>
            </a:r>
          </a:p>
        </p:txBody>
      </p:sp>
      <p:sp>
        <p:nvSpPr>
          <p:cNvPr id="5" name="Text Placeholder 1">
            <a:extLst>
              <a:ext uri="{FF2B5EF4-FFF2-40B4-BE49-F238E27FC236}">
                <a16:creationId xmlns:a16="http://schemas.microsoft.com/office/drawing/2014/main" id="{EC109AD6-4A6F-4AE3-BC7D-C8EBFF72AC07}"/>
              </a:ext>
            </a:extLst>
          </p:cNvPr>
          <p:cNvSpPr txBox="1">
            <a:spLocks/>
          </p:cNvSpPr>
          <p:nvPr/>
        </p:nvSpPr>
        <p:spPr>
          <a:xfrm>
            <a:off x="1865085" y="193586"/>
            <a:ext cx="8460014" cy="6634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a:effectLst>
                  <a:outerShdw blurRad="38100" dist="38100" dir="2700000" algn="tl">
                    <a:srgbClr val="000000">
                      <a:alpha val="43137"/>
                    </a:srgbClr>
                  </a:outerShdw>
                </a:effectLst>
                <a:latin typeface="Century Gothic"/>
                <a:cs typeface="Arial"/>
              </a:rPr>
              <a:t>Prudent Rx</a:t>
            </a:r>
            <a:endParaRPr lang="en-US" altLang="en-US" sz="3200" b="1">
              <a:effectLst>
                <a:outerShdw blurRad="38100" dist="38100" dir="2700000" algn="tl">
                  <a:srgbClr val="000000">
                    <a:alpha val="43137"/>
                  </a:srgbClr>
                </a:outerShdw>
              </a:effectLst>
              <a:latin typeface="Century Gothic" panose="020B0502020202020204" pitchFamily="34" charset="0"/>
            </a:endParaRPr>
          </a:p>
        </p:txBody>
      </p:sp>
      <p:pic>
        <p:nvPicPr>
          <p:cNvPr id="6" name="Picture 5">
            <a:extLst>
              <a:ext uri="{FF2B5EF4-FFF2-40B4-BE49-F238E27FC236}">
                <a16:creationId xmlns:a16="http://schemas.microsoft.com/office/drawing/2014/main" id="{39F78B5B-8D40-46C9-BA7A-4987111B0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6" y="130882"/>
            <a:ext cx="1297816" cy="788869"/>
          </a:xfrm>
          <a:prstGeom prst="rect">
            <a:avLst/>
          </a:prstGeom>
        </p:spPr>
      </p:pic>
      <p:pic>
        <p:nvPicPr>
          <p:cNvPr id="8" name="Picture 7" descr="Logo, company name&#10;&#10;Description automatically generated">
            <a:extLst>
              <a:ext uri="{FF2B5EF4-FFF2-40B4-BE49-F238E27FC236}">
                <a16:creationId xmlns:a16="http://schemas.microsoft.com/office/drawing/2014/main" id="{A51F51A8-C37B-08C6-39BB-5CE78B2A7021}"/>
              </a:ext>
            </a:extLst>
          </p:cNvPr>
          <p:cNvPicPr>
            <a:picLocks noChangeAspect="1"/>
          </p:cNvPicPr>
          <p:nvPr/>
        </p:nvPicPr>
        <p:blipFill>
          <a:blip r:embed="rId4"/>
          <a:stretch>
            <a:fillRect/>
          </a:stretch>
        </p:blipFill>
        <p:spPr>
          <a:xfrm>
            <a:off x="0" y="3673007"/>
            <a:ext cx="1574362" cy="856931"/>
          </a:xfrm>
          <a:prstGeom prst="rect">
            <a:avLst/>
          </a:prstGeom>
        </p:spPr>
      </p:pic>
      <p:sp>
        <p:nvSpPr>
          <p:cNvPr id="13" name="TextBox 12">
            <a:extLst>
              <a:ext uri="{FF2B5EF4-FFF2-40B4-BE49-F238E27FC236}">
                <a16:creationId xmlns:a16="http://schemas.microsoft.com/office/drawing/2014/main" id="{D0D6AAF5-9F56-6AA6-2F88-5A14F399B139}"/>
              </a:ext>
            </a:extLst>
          </p:cNvPr>
          <p:cNvSpPr txBox="1"/>
          <p:nvPr/>
        </p:nvSpPr>
        <p:spPr>
          <a:xfrm>
            <a:off x="1722653" y="6390487"/>
            <a:ext cx="9790506" cy="336631"/>
          </a:xfrm>
          <a:prstGeom prst="rect">
            <a:avLst/>
          </a:prstGeom>
          <a:solidFill>
            <a:schemeClr val="bg2">
              <a:lumMod val="90000"/>
            </a:schemeClr>
          </a:solidFill>
        </p:spPr>
        <p:txBody>
          <a:bodyPr wrap="square" rtlCol="0">
            <a:spAutoFit/>
          </a:bodyPr>
          <a:lstStyle/>
          <a:p>
            <a:pPr marL="0" marR="0">
              <a:lnSpc>
                <a:spcPct val="107000"/>
              </a:lnSpc>
              <a:spcBef>
                <a:spcPts val="0"/>
              </a:spcBef>
              <a:spcAft>
                <a:spcPts val="800"/>
              </a:spcAft>
            </a:pPr>
            <a:r>
              <a:rPr lang="en-US" sz="1600" b="1" kern="100">
                <a:latin typeface="Arial" panose="020B0604020202020204" pitchFamily="34" charset="0"/>
                <a:ea typeface="Calibri" panose="020F0502020204030204" pitchFamily="34" charset="0"/>
                <a:cs typeface="Arial" panose="020B0604020202020204" pitchFamily="34" charset="0"/>
              </a:rPr>
              <a:t>Questions:</a:t>
            </a:r>
            <a:r>
              <a:rPr lang="en-US" sz="1400" b="1" kern="100">
                <a:latin typeface="Arial" panose="020B0604020202020204" pitchFamily="34" charset="0"/>
                <a:ea typeface="Calibri" panose="020F0502020204030204" pitchFamily="34" charset="0"/>
                <a:cs typeface="Arial" panose="020B0604020202020204" pitchFamily="34" charset="0"/>
              </a:rPr>
              <a:t> </a:t>
            </a:r>
            <a:r>
              <a:rPr lang="en-US" sz="1400" kern="100">
                <a:effectLst/>
                <a:latin typeface="Arial" panose="020B0604020202020204" pitchFamily="34" charset="0"/>
                <a:ea typeface="Calibri" panose="020F0502020204030204" pitchFamily="34" charset="0"/>
                <a:cs typeface="Arial" panose="020B0604020202020204" pitchFamily="34" charset="0"/>
              </a:rPr>
              <a:t>For any questions or additional information about the new program contact PrudentRx </a:t>
            </a:r>
            <a:r>
              <a:rPr lang="en-US" sz="1400" kern="100">
                <a:latin typeface="Arial" panose="020B0604020202020204" pitchFamily="34" charset="0"/>
                <a:ea typeface="Calibri" panose="020F0502020204030204" pitchFamily="34" charset="0"/>
                <a:cs typeface="Arial" panose="020B0604020202020204" pitchFamily="34" charset="0"/>
              </a:rPr>
              <a:t>at </a:t>
            </a:r>
            <a:r>
              <a:rPr lang="en-US" sz="1400" kern="100">
                <a:effectLst/>
                <a:latin typeface="Arial" panose="020B0604020202020204" pitchFamily="34" charset="0"/>
                <a:ea typeface="Calibri" panose="020F0502020204030204" pitchFamily="34" charset="0"/>
                <a:cs typeface="Arial" panose="020B0604020202020204" pitchFamily="34" charset="0"/>
              </a:rPr>
              <a:t>1-800-578-4403. </a:t>
            </a:r>
          </a:p>
        </p:txBody>
      </p:sp>
      <p:pic>
        <p:nvPicPr>
          <p:cNvPr id="7" name="Picture 6">
            <a:extLst>
              <a:ext uri="{FF2B5EF4-FFF2-40B4-BE49-F238E27FC236}">
                <a16:creationId xmlns:a16="http://schemas.microsoft.com/office/drawing/2014/main" id="{41C3D431-4670-7A45-3C2F-AA40CCFE0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06" y="1220849"/>
            <a:ext cx="2069631" cy="374122"/>
          </a:xfrm>
          <a:prstGeom prst="rect">
            <a:avLst/>
          </a:prstGeom>
        </p:spPr>
      </p:pic>
      <p:pic>
        <p:nvPicPr>
          <p:cNvPr id="9" name="Graphic 8" descr="Medicine">
            <a:extLst>
              <a:ext uri="{FF2B5EF4-FFF2-40B4-BE49-F238E27FC236}">
                <a16:creationId xmlns:a16="http://schemas.microsoft.com/office/drawing/2014/main" id="{03FACB7A-65B2-2CCB-46E1-845AF22AF2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53" y="2086485"/>
            <a:ext cx="1312496" cy="1312496"/>
          </a:xfrm>
          <a:prstGeom prst="rect">
            <a:avLst/>
          </a:prstGeom>
        </p:spPr>
      </p:pic>
      <p:sp>
        <p:nvSpPr>
          <p:cNvPr id="12" name="TextBox 11">
            <a:extLst>
              <a:ext uri="{FF2B5EF4-FFF2-40B4-BE49-F238E27FC236}">
                <a16:creationId xmlns:a16="http://schemas.microsoft.com/office/drawing/2014/main" id="{7F7088D2-6B4B-7EAB-92E7-C0EF49F1E5CD}"/>
              </a:ext>
            </a:extLst>
          </p:cNvPr>
          <p:cNvSpPr txBox="1"/>
          <p:nvPr/>
        </p:nvSpPr>
        <p:spPr>
          <a:xfrm>
            <a:off x="2662467" y="1256501"/>
            <a:ext cx="8940954"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CVS Caremark &amp; Prudent Rx Specialty Medication Program</a:t>
            </a:r>
            <a:endParaRPr lang="en-US" sz="20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972110A-E32C-CE53-CE56-9642A300D8F1}"/>
              </a:ext>
            </a:extLst>
          </p:cNvPr>
          <p:cNvSpPr txBox="1"/>
          <p:nvPr/>
        </p:nvSpPr>
        <p:spPr>
          <a:xfrm>
            <a:off x="1722653" y="1828727"/>
            <a:ext cx="9880768" cy="4462760"/>
          </a:xfrm>
          <a:prstGeom prst="rect">
            <a:avLst/>
          </a:prstGeom>
          <a:noFill/>
        </p:spPr>
        <p:txBody>
          <a:bodyPr wrap="square">
            <a:spAutoFit/>
          </a:bodyPr>
          <a:lstStyle/>
          <a:p>
            <a:pPr marR="0" algn="l">
              <a:spcBef>
                <a:spcPts val="0"/>
              </a:spcBef>
              <a:spcAft>
                <a:spcPts val="0"/>
              </a:spcAft>
            </a:pPr>
            <a:r>
              <a:rPr lang="en-US" sz="1600" b="1">
                <a:latin typeface="Arial" panose="020B0604020202020204" pitchFamily="34" charset="0"/>
                <a:cs typeface="Arial" panose="020B0604020202020204" pitchFamily="34" charset="0"/>
              </a:rPr>
              <a:t>Here’s what’s new</a:t>
            </a:r>
          </a:p>
          <a:p>
            <a:pPr marR="0" algn="l">
              <a:spcBef>
                <a:spcPts val="0"/>
              </a:spcBef>
              <a:spcAft>
                <a:spcPts val="800"/>
              </a:spcAft>
            </a:pPr>
            <a:r>
              <a:rPr lang="en-US" sz="1400">
                <a:effectLst/>
                <a:highlight>
                  <a:srgbClr val="FFFF00"/>
                </a:highlight>
                <a:latin typeface="Arial" panose="020B0604020202020204" pitchFamily="34" charset="0"/>
                <a:cs typeface="Arial" panose="020B0604020202020204" pitchFamily="34" charset="0"/>
              </a:rPr>
              <a:t>Caremark Specialty Pharmacy is partnering with PrudentRx to enroll members in available manufacturer copay assistance programs. </a:t>
            </a:r>
            <a:r>
              <a:rPr lang="en-US" sz="1400" b="1">
                <a:highlight>
                  <a:srgbClr val="FFFF00"/>
                </a:highlight>
                <a:latin typeface="Arial" panose="020B0604020202020204" pitchFamily="34" charset="0"/>
                <a:cs typeface="Arial" panose="020B0604020202020204" pitchFamily="34" charset="0"/>
              </a:rPr>
              <a:t>This change only affects members with Specialty medications through the CVS Specialty Pharmacy. </a:t>
            </a:r>
            <a:r>
              <a:rPr lang="en-US" sz="1400">
                <a:highlight>
                  <a:srgbClr val="FFFF00"/>
                </a:highlight>
                <a:latin typeface="Arial" panose="020B0604020202020204" pitchFamily="34" charset="0"/>
                <a:cs typeface="Arial" panose="020B0604020202020204" pitchFamily="34" charset="0"/>
              </a:rPr>
              <a:t>There are approximately 1,300 specialty pharmacy prescriptions today so only a small group of members is impact by this change</a:t>
            </a:r>
            <a:r>
              <a:rPr lang="en-US" sz="1400">
                <a:latin typeface="Arial" panose="020B0604020202020204" pitchFamily="34" charset="0"/>
                <a:cs typeface="Arial" panose="020B0604020202020204" pitchFamily="34" charset="0"/>
              </a:rPr>
              <a:t>. </a:t>
            </a:r>
            <a:endParaRPr lang="en-US" sz="1400">
              <a:effectLst/>
              <a:latin typeface="Arial" panose="020B0604020202020204" pitchFamily="34" charset="0"/>
              <a:cs typeface="Arial" panose="020B0604020202020204" pitchFamily="34" charset="0"/>
            </a:endParaRPr>
          </a:p>
          <a:p>
            <a:pPr marR="0" algn="l">
              <a:spcBef>
                <a:spcPts val="0"/>
              </a:spcBef>
              <a:spcAft>
                <a:spcPts val="0"/>
              </a:spcAft>
            </a:pPr>
            <a:r>
              <a:rPr lang="en-US" sz="1600" b="1">
                <a:effectLst/>
                <a:latin typeface="Arial" panose="020B0604020202020204" pitchFamily="34" charset="0"/>
                <a:cs typeface="Arial" panose="020B0604020202020204" pitchFamily="34" charset="0"/>
              </a:rPr>
              <a:t>The PrudentRx Solution Program is effective January 1, 2024 </a:t>
            </a:r>
          </a:p>
          <a:p>
            <a:pPr marR="0" algn="l">
              <a:spcBef>
                <a:spcPts val="0"/>
              </a:spcBef>
              <a:spcAft>
                <a:spcPts val="800"/>
              </a:spcAft>
            </a:pPr>
            <a:r>
              <a:rPr lang="en-US" sz="1400">
                <a:effectLst/>
                <a:latin typeface="Arial" panose="020B0604020202020204" pitchFamily="34" charset="0"/>
                <a:cs typeface="Arial" panose="020B0604020202020204" pitchFamily="34" charset="0"/>
              </a:rPr>
              <a:t>Starting January 1, 2024, Caremark Specialty Pharmacy is partnering with PrudentRx to enroll members in available manufacturer copay assistance programs. </a:t>
            </a:r>
            <a:endParaRPr lang="en-US" sz="1400">
              <a:latin typeface="Arial" panose="020B0604020202020204" pitchFamily="34" charset="0"/>
              <a:cs typeface="Arial" panose="020B0604020202020204" pitchFamily="34" charset="0"/>
            </a:endParaRPr>
          </a:p>
          <a:p>
            <a:pPr marL="800100" lvl="1" indent="-228600" algn="l">
              <a:buFont typeface="Arial" panose="020B0604020202020204" pitchFamily="34" charset="0"/>
              <a:buChar char="•"/>
            </a:pPr>
            <a:r>
              <a:rPr lang="en-US" sz="1400" b="1">
                <a:effectLst/>
                <a:latin typeface="Arial" panose="020B0604020202020204" pitchFamily="34" charset="0"/>
                <a:cs typeface="Arial" panose="020B0604020202020204" pitchFamily="34" charset="0"/>
              </a:rPr>
              <a:t>Plan A</a:t>
            </a:r>
            <a:r>
              <a:rPr lang="en-US" sz="1400">
                <a:effectLst/>
                <a:latin typeface="Arial" panose="020B0604020202020204" pitchFamily="34" charset="0"/>
                <a:cs typeface="Arial" panose="020B0604020202020204" pitchFamily="34" charset="0"/>
              </a:rPr>
              <a:t> members will benefit by receiving their specialty medications at no cost, since the copay assistance will apply. </a:t>
            </a:r>
          </a:p>
          <a:p>
            <a:pPr marL="800100" lvl="1" indent="-228600" algn="l">
              <a:spcAft>
                <a:spcPts val="800"/>
              </a:spcAft>
              <a:buFont typeface="Arial" panose="020B0604020202020204" pitchFamily="34" charset="0"/>
              <a:buChar char="•"/>
            </a:pPr>
            <a:r>
              <a:rPr lang="en-US" sz="1400" b="1">
                <a:effectLst/>
                <a:latin typeface="Arial" panose="020B0604020202020204" pitchFamily="34" charset="0"/>
                <a:cs typeface="Arial" panose="020B0604020202020204" pitchFamily="34" charset="0"/>
              </a:rPr>
              <a:t>Plans C, J and N</a:t>
            </a:r>
            <a:r>
              <a:rPr lang="en-US" sz="1400">
                <a:effectLst/>
                <a:latin typeface="Arial" panose="020B0604020202020204" pitchFamily="34" charset="0"/>
                <a:cs typeface="Arial" panose="020B0604020202020204" pitchFamily="34" charset="0"/>
              </a:rPr>
              <a:t> members will benefit once their deductible has been met.</a:t>
            </a:r>
          </a:p>
          <a:p>
            <a:pPr algn="l"/>
            <a:r>
              <a:rPr lang="en-US" sz="1600" b="1">
                <a:effectLst/>
                <a:highlight>
                  <a:srgbClr val="FFFF00"/>
                </a:highlight>
                <a:latin typeface="Arial" panose="020B0604020202020204" pitchFamily="34" charset="0"/>
                <a:cs typeface="Arial" panose="020B0604020202020204" pitchFamily="34" charset="0"/>
              </a:rPr>
              <a:t>PrudentRx is a voluntary program – </a:t>
            </a:r>
            <a:r>
              <a:rPr lang="en-US" sz="1400">
                <a:effectLst/>
                <a:highlight>
                  <a:srgbClr val="FFFF00"/>
                </a:highlight>
                <a:latin typeface="Arial" panose="020B0604020202020204" pitchFamily="34" charset="0"/>
                <a:cs typeface="Arial" panose="020B0604020202020204" pitchFamily="34" charset="0"/>
              </a:rPr>
              <a:t>Members can </a:t>
            </a:r>
            <a:r>
              <a:rPr lang="en-US" sz="1400">
                <a:highlight>
                  <a:srgbClr val="FFFF00"/>
                </a:highlight>
                <a:latin typeface="Arial" panose="020B0604020202020204" pitchFamily="34" charset="0"/>
                <a:cs typeface="Arial" panose="020B0604020202020204" pitchFamily="34" charset="0"/>
              </a:rPr>
              <a:t>opt-out at any time, h</a:t>
            </a:r>
            <a:r>
              <a:rPr lang="en-US" sz="1400">
                <a:effectLst/>
                <a:highlight>
                  <a:srgbClr val="FFFF00"/>
                </a:highlight>
                <a:latin typeface="Arial" panose="020B0604020202020204" pitchFamily="34" charset="0"/>
                <a:cs typeface="Arial" panose="020B0604020202020204" pitchFamily="34" charset="0"/>
              </a:rPr>
              <a:t>owever, if the member chooses not to participate in the PrudentRx program, </a:t>
            </a:r>
            <a:r>
              <a:rPr lang="en-US" sz="1400">
                <a:highlight>
                  <a:srgbClr val="FFFF00"/>
                </a:highlight>
                <a:latin typeface="Arial" panose="020B0604020202020204" pitchFamily="34" charset="0"/>
                <a:cs typeface="Arial" panose="020B0604020202020204" pitchFamily="34" charset="0"/>
              </a:rPr>
              <a:t>a </a:t>
            </a:r>
            <a:r>
              <a:rPr lang="en-US" sz="1400">
                <a:effectLst/>
                <a:highlight>
                  <a:srgbClr val="FFFF00"/>
                </a:highlight>
                <a:latin typeface="Arial" panose="020B0604020202020204" pitchFamily="34" charset="0"/>
                <a:cs typeface="Arial" panose="020B0604020202020204" pitchFamily="34" charset="0"/>
              </a:rPr>
              <a:t>30% Coinsurance will apply </a:t>
            </a:r>
            <a:r>
              <a:rPr lang="en-US" sz="1400">
                <a:highlight>
                  <a:srgbClr val="FFFF00"/>
                </a:highlight>
                <a:latin typeface="Arial" panose="020B0604020202020204" pitchFamily="34" charset="0"/>
                <a:cs typeface="Arial" panose="020B0604020202020204" pitchFamily="34" charset="0"/>
              </a:rPr>
              <a:t>to their specialty medications. </a:t>
            </a:r>
            <a:endParaRPr lang="en-US" sz="1400">
              <a:effectLst/>
              <a:highlight>
                <a:srgbClr val="FFFF00"/>
              </a:highlight>
              <a:latin typeface="Arial" panose="020B0604020202020204" pitchFamily="34" charset="0"/>
              <a:cs typeface="Arial" panose="020B0604020202020204" pitchFamily="34" charset="0"/>
            </a:endParaRPr>
          </a:p>
          <a:p>
            <a:pPr algn="l">
              <a:spcBef>
                <a:spcPts val="0"/>
              </a:spcBef>
            </a:pPr>
            <a:endParaRPr lang="en-US">
              <a:effectLst/>
            </a:endParaRPr>
          </a:p>
          <a:p>
            <a:pPr marR="0" algn="l">
              <a:spcBef>
                <a:spcPts val="0"/>
              </a:spcBef>
            </a:pPr>
            <a:r>
              <a:rPr lang="en-US" sz="1600" b="1">
                <a:latin typeface="Arial" panose="020B0604020202020204" pitchFamily="34" charset="0"/>
                <a:cs typeface="Arial" panose="020B0604020202020204" pitchFamily="34" charset="0"/>
              </a:rPr>
              <a:t>How to get started</a:t>
            </a:r>
          </a:p>
          <a:p>
            <a:pPr marR="0" algn="l">
              <a:spcBef>
                <a:spcPts val="0"/>
              </a:spcBef>
              <a:spcAft>
                <a:spcPts val="800"/>
              </a:spcAft>
            </a:pPr>
            <a:r>
              <a:rPr lang="en-US" sz="1400">
                <a:latin typeface="Arial" panose="020B0604020202020204" pitchFamily="34" charset="0"/>
                <a:cs typeface="Arial" panose="020B0604020202020204" pitchFamily="34" charset="0"/>
              </a:rPr>
              <a:t>Your enrollment in the program will begin automatically, but additional steps may be needed. </a:t>
            </a:r>
            <a:r>
              <a:rPr lang="en-US" sz="1400">
                <a:effectLst/>
                <a:latin typeface="Arial" panose="020B0604020202020204" pitchFamily="34" charset="0"/>
                <a:cs typeface="Arial" panose="020B0604020202020204" pitchFamily="34" charset="0"/>
              </a:rPr>
              <a:t>A PrudentRx trained member advocate will assist you in completing the enrollment and getting started in the program. You will receive a welcome letter from PrudentRx which provides information about the PrudentRx Solutions as it pertains to your medication.</a:t>
            </a:r>
          </a:p>
        </p:txBody>
      </p:sp>
    </p:spTree>
    <p:extLst>
      <p:ext uri="{BB962C8B-B14F-4D97-AF65-F5344CB8AC3E}">
        <p14:creationId xmlns:p14="http://schemas.microsoft.com/office/powerpoint/2010/main" val="400626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340389-71F8-4B92-9B6E-96B5DE0FA097}"/>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FE97187-86BC-477E-BC19-FEC54A80FA30}"/>
              </a:ext>
            </a:extLst>
          </p:cNvPr>
          <p:cNvSpPr/>
          <p:nvPr/>
        </p:nvSpPr>
        <p:spPr>
          <a:xfrm>
            <a:off x="1432728" y="146662"/>
            <a:ext cx="5474576"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Manage Prescription Costs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a:extLst>
              <a:ext uri="{FF2B5EF4-FFF2-40B4-BE49-F238E27FC236}">
                <a16:creationId xmlns:a16="http://schemas.microsoft.com/office/drawing/2014/main" id="{65F744E1-066B-4511-8347-5E52EC7DB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53668" y="3385595"/>
            <a:ext cx="2111344" cy="2815125"/>
          </a:xfrm>
          <a:prstGeom prst="rect">
            <a:avLst/>
          </a:prstGeom>
        </p:spPr>
      </p:pic>
      <p:pic>
        <p:nvPicPr>
          <p:cNvPr id="10" name="Picture 9">
            <a:extLst>
              <a:ext uri="{FF2B5EF4-FFF2-40B4-BE49-F238E27FC236}">
                <a16:creationId xmlns:a16="http://schemas.microsoft.com/office/drawing/2014/main" id="{E3F9E5C7-BBE7-4A1B-BA6B-9BCEFAD06CC2}"/>
              </a:ext>
            </a:extLst>
          </p:cNvPr>
          <p:cNvPicPr>
            <a:picLocks noChangeAspect="1"/>
          </p:cNvPicPr>
          <p:nvPr/>
        </p:nvPicPr>
        <p:blipFill rotWithShape="1">
          <a:blip r:embed="rId4">
            <a:extLst>
              <a:ext uri="{28A0092B-C50C-407E-A947-70E740481C1C}">
                <a14:useLocalDpi xmlns:a14="http://schemas.microsoft.com/office/drawing/2010/main" val="0"/>
              </a:ext>
            </a:extLst>
          </a:blip>
          <a:srcRect b="51351"/>
          <a:stretch/>
        </p:blipFill>
        <p:spPr>
          <a:xfrm>
            <a:off x="891567" y="3281220"/>
            <a:ext cx="2870755" cy="3116186"/>
          </a:xfrm>
          <a:prstGeom prst="rect">
            <a:avLst/>
          </a:prstGeom>
        </p:spPr>
      </p:pic>
      <p:pic>
        <p:nvPicPr>
          <p:cNvPr id="11" name="Picture 10">
            <a:extLst>
              <a:ext uri="{FF2B5EF4-FFF2-40B4-BE49-F238E27FC236}">
                <a16:creationId xmlns:a16="http://schemas.microsoft.com/office/drawing/2014/main" id="{D94B4425-42AA-48CA-8799-10FC108CE5A5}"/>
              </a:ext>
            </a:extLst>
          </p:cNvPr>
          <p:cNvPicPr>
            <a:picLocks noChangeAspect="1"/>
          </p:cNvPicPr>
          <p:nvPr/>
        </p:nvPicPr>
        <p:blipFill rotWithShape="1">
          <a:blip r:embed="rId4">
            <a:extLst>
              <a:ext uri="{28A0092B-C50C-407E-A947-70E740481C1C}">
                <a14:useLocalDpi xmlns:a14="http://schemas.microsoft.com/office/drawing/2010/main" val="0"/>
              </a:ext>
            </a:extLst>
          </a:blip>
          <a:srcRect t="50822" b="529"/>
          <a:stretch/>
        </p:blipFill>
        <p:spPr>
          <a:xfrm>
            <a:off x="3907595" y="3235064"/>
            <a:ext cx="2870755" cy="3116186"/>
          </a:xfrm>
          <a:prstGeom prst="rect">
            <a:avLst/>
          </a:prstGeom>
        </p:spPr>
      </p:pic>
      <p:pic>
        <p:nvPicPr>
          <p:cNvPr id="9" name="Picture 8">
            <a:extLst>
              <a:ext uri="{FF2B5EF4-FFF2-40B4-BE49-F238E27FC236}">
                <a16:creationId xmlns:a16="http://schemas.microsoft.com/office/drawing/2014/main" id="{18190F24-9925-492F-9744-6E7EB76CAA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pSp>
        <p:nvGrpSpPr>
          <p:cNvPr id="12" name="Group 11">
            <a:extLst>
              <a:ext uri="{FF2B5EF4-FFF2-40B4-BE49-F238E27FC236}">
                <a16:creationId xmlns:a16="http://schemas.microsoft.com/office/drawing/2014/main" id="{31D4EC28-8402-4677-8008-EC410DF2A805}"/>
              </a:ext>
            </a:extLst>
          </p:cNvPr>
          <p:cNvGrpSpPr/>
          <p:nvPr/>
        </p:nvGrpSpPr>
        <p:grpSpPr>
          <a:xfrm>
            <a:off x="7711599" y="1340326"/>
            <a:ext cx="3453413" cy="1940894"/>
            <a:chOff x="7386221" y="1857629"/>
            <a:chExt cx="3453413" cy="1940894"/>
          </a:xfrm>
        </p:grpSpPr>
        <p:sp>
          <p:nvSpPr>
            <p:cNvPr id="4" name="Speech Bubble: Rectangle with Corners Rounded 3">
              <a:extLst>
                <a:ext uri="{FF2B5EF4-FFF2-40B4-BE49-F238E27FC236}">
                  <a16:creationId xmlns:a16="http://schemas.microsoft.com/office/drawing/2014/main" id="{40ABFCDE-E71E-468B-9E51-81FF2E77A981}"/>
                </a:ext>
              </a:extLst>
            </p:cNvPr>
            <p:cNvSpPr/>
            <p:nvPr/>
          </p:nvSpPr>
          <p:spPr>
            <a:xfrm>
              <a:off x="7386221" y="1857629"/>
              <a:ext cx="3453413" cy="194089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259F82-DBB3-46E3-A8A7-2C68B4BCA1A9}"/>
                </a:ext>
              </a:extLst>
            </p:cNvPr>
            <p:cNvSpPr txBox="1"/>
            <p:nvPr/>
          </p:nvSpPr>
          <p:spPr>
            <a:xfrm>
              <a:off x="7386221" y="2389883"/>
              <a:ext cx="3453413" cy="830997"/>
            </a:xfrm>
            <a:prstGeom prst="rect">
              <a:avLst/>
            </a:prstGeom>
            <a:noFill/>
          </p:spPr>
          <p:txBody>
            <a:bodyPr wrap="square" rtlCol="0">
              <a:spAutoFit/>
            </a:bodyPr>
            <a:lstStyle/>
            <a:p>
              <a:pPr algn="ctr"/>
              <a:r>
                <a:rPr lang="en-US" sz="2400">
                  <a:solidFill>
                    <a:schemeClr val="bg1"/>
                  </a:solidFill>
                </a:rPr>
                <a:t>Enable your account at MyRxSS.com</a:t>
              </a:r>
            </a:p>
          </p:txBody>
        </p:sp>
      </p:grpSp>
      <p:pic>
        <p:nvPicPr>
          <p:cNvPr id="13" name="Picture 12" descr="Logo, company name&#10;&#10;Description automatically generated">
            <a:extLst>
              <a:ext uri="{FF2B5EF4-FFF2-40B4-BE49-F238E27FC236}">
                <a16:creationId xmlns:a16="http://schemas.microsoft.com/office/drawing/2014/main" id="{91560933-89A9-08BD-1C23-E65290BF17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219" y="1364327"/>
            <a:ext cx="5718207" cy="1756671"/>
          </a:xfrm>
          <a:prstGeom prst="rect">
            <a:avLst/>
          </a:prstGeom>
        </p:spPr>
      </p:pic>
    </p:spTree>
    <p:extLst>
      <p:ext uri="{BB962C8B-B14F-4D97-AF65-F5344CB8AC3E}">
        <p14:creationId xmlns:p14="http://schemas.microsoft.com/office/powerpoint/2010/main" val="97452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DC363E-D66B-49B7-A2E5-8212F418CB07}"/>
              </a:ext>
            </a:extLst>
          </p:cNvPr>
          <p:cNvSpPr/>
          <p:nvPr/>
        </p:nvSpPr>
        <p:spPr>
          <a:xfrm>
            <a:off x="0" y="-9525"/>
            <a:ext cx="12192000" cy="1121692"/>
          </a:xfrm>
          <a:prstGeom prst="rect">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Placeholder 1">
            <a:extLst>
              <a:ext uri="{FF2B5EF4-FFF2-40B4-BE49-F238E27FC236}">
                <a16:creationId xmlns:a16="http://schemas.microsoft.com/office/drawing/2014/main" id="{76EB7E23-1DC8-420D-9EB0-A66D898E4010}"/>
              </a:ext>
            </a:extLst>
          </p:cNvPr>
          <p:cNvSpPr txBox="1">
            <a:spLocks/>
          </p:cNvSpPr>
          <p:nvPr/>
        </p:nvSpPr>
        <p:spPr>
          <a:xfrm>
            <a:off x="1635136" y="161372"/>
            <a:ext cx="10287000" cy="694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sz="3200" b="1" dirty="0">
                <a:effectLst>
                  <a:outerShdw blurRad="38100" dist="38100" dir="2700000" algn="tl">
                    <a:srgbClr val="000000">
                      <a:alpha val="43137"/>
                    </a:srgbClr>
                  </a:outerShdw>
                </a:effectLst>
                <a:latin typeface="Century Gothic" panose="020B0502020202020204" pitchFamily="34" charset="0"/>
              </a:rPr>
              <a:t>Welcome to the SEHP</a:t>
            </a:r>
            <a:endParaRPr lang="en-US" altLang="en-US" sz="3200" b="1" dirty="0">
              <a:effectLst>
                <a:outerShdw blurRad="38100" dist="38100" dir="2700000" algn="tl">
                  <a:srgbClr val="000000">
                    <a:alpha val="43137"/>
                  </a:srgb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ED1AC2A2-CE81-4727-B9E2-A798DB5F4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790" y="2417777"/>
            <a:ext cx="2398419" cy="3197891"/>
          </a:xfrm>
          <a:prstGeom prst="rect">
            <a:avLst/>
          </a:prstGeom>
        </p:spPr>
      </p:pic>
      <p:sp>
        <p:nvSpPr>
          <p:cNvPr id="10" name="Rectangle 9">
            <a:extLst>
              <a:ext uri="{FF2B5EF4-FFF2-40B4-BE49-F238E27FC236}">
                <a16:creationId xmlns:a16="http://schemas.microsoft.com/office/drawing/2014/main" id="{0D292539-5E70-4C3E-9932-3BE10E34F3D6}"/>
              </a:ext>
            </a:extLst>
          </p:cNvPr>
          <p:cNvSpPr/>
          <p:nvPr/>
        </p:nvSpPr>
        <p:spPr>
          <a:xfrm>
            <a:off x="7611106" y="2810247"/>
            <a:ext cx="4121469" cy="1897955"/>
          </a:xfrm>
          <a:prstGeom prst="rect">
            <a:avLst/>
          </a:prstGeom>
        </p:spPr>
        <p:txBody>
          <a:bodyPr wrap="square" lIns="91440" tIns="45720" rIns="91440" bIns="45720" anchor="t">
            <a:spAutoFit/>
          </a:bodyPr>
          <a:lstStyle/>
          <a:p>
            <a:pPr algn="ctr"/>
            <a:r>
              <a:rPr lang="en-US" sz="3200" baseline="30000">
                <a:latin typeface="Arial"/>
                <a:cs typeface="Arial"/>
              </a:rPr>
              <a:t>Meet </a:t>
            </a:r>
            <a:r>
              <a:rPr lang="en-US" sz="3200" b="1" baseline="30000">
                <a:latin typeface="Arial"/>
                <a:cs typeface="Arial"/>
              </a:rPr>
              <a:t>Scopes</a:t>
            </a:r>
            <a:r>
              <a:rPr lang="en-US" sz="3200" baseline="30000">
                <a:latin typeface="Arial"/>
                <a:cs typeface="Arial"/>
              </a:rPr>
              <a:t>, your </a:t>
            </a:r>
            <a:endParaRPr lang="en-US">
              <a:latin typeface="Calibri" panose="020F0502020204030204"/>
              <a:cs typeface="Calibri" panose="020F0502020204030204"/>
            </a:endParaRPr>
          </a:p>
          <a:p>
            <a:pPr algn="ctr"/>
            <a:r>
              <a:rPr lang="en-US" sz="3200" baseline="30000">
                <a:latin typeface="Arial"/>
                <a:cs typeface="Arial"/>
              </a:rPr>
              <a:t>SEHP guide, </a:t>
            </a:r>
            <a:endParaRPr lang="en-US">
              <a:latin typeface="Calibri" panose="020F0502020204030204"/>
              <a:cs typeface="Calibri" panose="020F0502020204030204"/>
            </a:endParaRPr>
          </a:p>
          <a:p>
            <a:pPr algn="ctr"/>
            <a:r>
              <a:rPr lang="en-US" sz="3200" baseline="30000">
                <a:latin typeface="Arial"/>
                <a:cs typeface="Arial"/>
              </a:rPr>
              <a:t>for helpful tips and </a:t>
            </a:r>
            <a:endParaRPr lang="en-US">
              <a:latin typeface="Calibri" panose="020F0502020204030204"/>
              <a:cs typeface="Calibri" panose="020F0502020204030204"/>
            </a:endParaRPr>
          </a:p>
          <a:p>
            <a:pPr algn="ctr"/>
            <a:r>
              <a:rPr lang="en-US" sz="3200" baseline="30000">
                <a:latin typeface="Arial"/>
                <a:cs typeface="Arial"/>
              </a:rPr>
              <a:t>information!</a:t>
            </a:r>
          </a:p>
        </p:txBody>
      </p:sp>
      <p:sp>
        <p:nvSpPr>
          <p:cNvPr id="2" name="TextBox 1"/>
          <p:cNvSpPr txBox="1"/>
          <p:nvPr/>
        </p:nvSpPr>
        <p:spPr>
          <a:xfrm>
            <a:off x="4506467" y="1605238"/>
            <a:ext cx="7558155" cy="461665"/>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https://healthbenefitsprogram.ks.gov</a:t>
            </a:r>
          </a:p>
        </p:txBody>
      </p:sp>
      <p:pic>
        <p:nvPicPr>
          <p:cNvPr id="16" name="Picture 15">
            <a:extLst>
              <a:ext uri="{FF2B5EF4-FFF2-40B4-BE49-F238E27FC236}">
                <a16:creationId xmlns:a16="http://schemas.microsoft.com/office/drawing/2014/main" id="{CDF4BE99-F4E8-43E9-9F0A-1825E295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11" name="Picture 10">
            <a:extLst>
              <a:ext uri="{FF2B5EF4-FFF2-40B4-BE49-F238E27FC236}">
                <a16:creationId xmlns:a16="http://schemas.microsoft.com/office/drawing/2014/main" id="{845CC39C-D9D9-4AB7-BC5E-7BAE27E2F9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509" y="4791098"/>
            <a:ext cx="2466328" cy="1855466"/>
          </a:xfrm>
          <a:prstGeom prst="rect">
            <a:avLst/>
          </a:prstGeom>
        </p:spPr>
      </p:pic>
      <p:pic>
        <p:nvPicPr>
          <p:cNvPr id="4" name="Content Placeholder 11">
            <a:extLst>
              <a:ext uri="{FF2B5EF4-FFF2-40B4-BE49-F238E27FC236}">
                <a16:creationId xmlns:a16="http://schemas.microsoft.com/office/drawing/2014/main" id="{CD5F408D-3475-F163-3F33-E309FA92CB07}"/>
              </a:ext>
            </a:extLst>
          </p:cNvPr>
          <p:cNvPicPr>
            <a:picLocks noGrp="1" noChangeAspect="1"/>
          </p:cNvPicPr>
          <p:nvPr/>
        </p:nvPicPr>
        <p:blipFill>
          <a:blip r:embed="rId6"/>
          <a:stretch>
            <a:fillRect/>
          </a:stretch>
        </p:blipFill>
        <p:spPr>
          <a:xfrm>
            <a:off x="916069" y="1605238"/>
            <a:ext cx="3590398" cy="4795994"/>
          </a:xfrm>
          <a:prstGeom prst="rect">
            <a:avLst/>
          </a:prstGeom>
        </p:spPr>
      </p:pic>
    </p:spTree>
    <p:extLst>
      <p:ext uri="{BB962C8B-B14F-4D97-AF65-F5344CB8AC3E}">
        <p14:creationId xmlns:p14="http://schemas.microsoft.com/office/powerpoint/2010/main" val="34340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B0BE96-0255-4B5F-8006-32981EDF0267}"/>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Placeholder 1">
            <a:extLst>
              <a:ext uri="{FF2B5EF4-FFF2-40B4-BE49-F238E27FC236}">
                <a16:creationId xmlns:a16="http://schemas.microsoft.com/office/drawing/2014/main" id="{2D51725F-746B-479A-989E-F3104322B8BF}"/>
              </a:ext>
            </a:extLst>
          </p:cNvPr>
          <p:cNvSpPr txBox="1">
            <a:spLocks/>
          </p:cNvSpPr>
          <p:nvPr/>
        </p:nvSpPr>
        <p:spPr>
          <a:xfrm>
            <a:off x="1432727" y="162149"/>
            <a:ext cx="10287000"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sz="3200" b="1">
                <a:effectLst>
                  <a:outerShdw blurRad="38100" dist="38100" dir="2700000" algn="tl">
                    <a:srgbClr val="000000">
                      <a:alpha val="43137"/>
                    </a:srgbClr>
                  </a:outerShdw>
                </a:effectLst>
                <a:latin typeface="Century Gothic" panose="020B0502020202020204" pitchFamily="34" charset="0"/>
              </a:rPr>
              <a:t>Preferred Lab Benefit</a:t>
            </a:r>
            <a:endParaRPr lang="en-US" altLang="en-US" sz="3200" b="1">
              <a:effectLst>
                <a:outerShdw blurRad="38100" dist="38100" dir="2700000" algn="tl">
                  <a:srgbClr val="000000">
                    <a:alpha val="43137"/>
                  </a:srgbClr>
                </a:outerShdw>
              </a:effectLst>
              <a:latin typeface="Century Gothic" panose="020B0502020202020204" pitchFamily="34" charset="0"/>
            </a:endParaRPr>
          </a:p>
        </p:txBody>
      </p:sp>
      <p:pic>
        <p:nvPicPr>
          <p:cNvPr id="9" name="Picture 8">
            <a:extLst>
              <a:ext uri="{FF2B5EF4-FFF2-40B4-BE49-F238E27FC236}">
                <a16:creationId xmlns:a16="http://schemas.microsoft.com/office/drawing/2014/main" id="{2E996E7B-49FA-4B8C-80B6-CD34E8E92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265" y="2492312"/>
            <a:ext cx="4464508" cy="569387"/>
          </a:xfrm>
          <a:prstGeom prst="rect">
            <a:avLst/>
          </a:prstGeom>
        </p:spPr>
      </p:pic>
      <p:sp>
        <p:nvSpPr>
          <p:cNvPr id="2" name="Rectangle 1"/>
          <p:cNvSpPr/>
          <p:nvPr/>
        </p:nvSpPr>
        <p:spPr>
          <a:xfrm>
            <a:off x="272089" y="3849187"/>
            <a:ext cx="2321276" cy="2062103"/>
          </a:xfrm>
          <a:prstGeom prst="rect">
            <a:avLst/>
          </a:prstGeom>
          <a:solidFill>
            <a:schemeClr val="bg1">
              <a:lumMod val="85000"/>
            </a:schemeClr>
          </a:solidFill>
        </p:spPr>
        <p:txBody>
          <a:bodyPr wrap="square">
            <a:spAutoFit/>
          </a:bodyPr>
          <a:lstStyle/>
          <a:p>
            <a:pPr algn="ctr"/>
            <a:r>
              <a:rPr lang="en-US" sz="3200">
                <a:latin typeface="Arial" panose="020B0604020202020204" pitchFamily="34" charset="0"/>
                <a:cs typeface="Arial" panose="020B0604020202020204" pitchFamily="34" charset="0"/>
              </a:rPr>
              <a:t>Included with all medical plans</a:t>
            </a:r>
          </a:p>
        </p:txBody>
      </p:sp>
      <p:pic>
        <p:nvPicPr>
          <p:cNvPr id="8" name="Picture 7">
            <a:extLst>
              <a:ext uri="{FF2B5EF4-FFF2-40B4-BE49-F238E27FC236}">
                <a16:creationId xmlns:a16="http://schemas.microsoft.com/office/drawing/2014/main" id="{DD589001-E848-47E7-9523-239F4DBB5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32" y="1412575"/>
            <a:ext cx="1973590" cy="2320017"/>
          </a:xfrm>
          <a:prstGeom prst="rect">
            <a:avLst/>
          </a:prstGeom>
        </p:spPr>
      </p:pic>
      <p:pic>
        <p:nvPicPr>
          <p:cNvPr id="12" name="Picture 11">
            <a:extLst>
              <a:ext uri="{FF2B5EF4-FFF2-40B4-BE49-F238E27FC236}">
                <a16:creationId xmlns:a16="http://schemas.microsoft.com/office/drawing/2014/main" id="{1C0EC88F-DECF-4CA5-8E9E-543930AD09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1016" y="3342613"/>
            <a:ext cx="4609968" cy="907378"/>
          </a:xfrm>
          <a:prstGeom prst="rect">
            <a:avLst/>
          </a:prstGeom>
        </p:spPr>
      </p:pic>
      <p:pic>
        <p:nvPicPr>
          <p:cNvPr id="10" name="Picture 9">
            <a:extLst>
              <a:ext uri="{FF2B5EF4-FFF2-40B4-BE49-F238E27FC236}">
                <a16:creationId xmlns:a16="http://schemas.microsoft.com/office/drawing/2014/main" id="{C3047B62-6082-4D4D-AD43-73D7A45CF5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FAEA37FF-EA5A-A38B-05EA-C750F70572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1016" y="1158473"/>
            <a:ext cx="3601207" cy="1193382"/>
          </a:xfrm>
          <a:prstGeom prst="rect">
            <a:avLst/>
          </a:prstGeom>
        </p:spPr>
      </p:pic>
      <p:sp>
        <p:nvSpPr>
          <p:cNvPr id="7" name="TextBox 6">
            <a:extLst>
              <a:ext uri="{FF2B5EF4-FFF2-40B4-BE49-F238E27FC236}">
                <a16:creationId xmlns:a16="http://schemas.microsoft.com/office/drawing/2014/main" id="{3742EAE7-B03C-BF6A-A61E-0E6D1FBDC9E8}"/>
              </a:ext>
            </a:extLst>
          </p:cNvPr>
          <p:cNvSpPr txBox="1"/>
          <p:nvPr/>
        </p:nvSpPr>
        <p:spPr>
          <a:xfrm>
            <a:off x="3190124" y="4530905"/>
            <a:ext cx="7474449" cy="1754326"/>
          </a:xfrm>
          <a:prstGeom prst="rect">
            <a:avLst/>
          </a:prstGeom>
          <a:noFill/>
        </p:spPr>
        <p:txBody>
          <a:bodyPr wrap="square">
            <a:spAutoFit/>
          </a:bodyPr>
          <a:lstStyle/>
          <a:p>
            <a:r>
              <a:rPr lang="en-US" b="1" i="0">
                <a:solidFill>
                  <a:srgbClr val="242424"/>
                </a:solidFill>
                <a:effectLst/>
                <a:latin typeface="Arial" panose="020B0604020202020204" pitchFamily="34" charset="0"/>
              </a:rPr>
              <a:t>Plan A: </a:t>
            </a:r>
            <a:r>
              <a:rPr lang="en-US" b="0" i="0">
                <a:solidFill>
                  <a:srgbClr val="242424"/>
                </a:solidFill>
                <a:effectLst/>
                <a:latin typeface="Arial" panose="020B0604020202020204" pitchFamily="34" charset="0"/>
              </a:rPr>
              <a:t>Your lab costs have been significantly discounted and are covered at 100%.</a:t>
            </a:r>
          </a:p>
          <a:p>
            <a:br>
              <a:rPr lang="en-US"/>
            </a:br>
            <a:r>
              <a:rPr lang="en-US" b="1" i="0">
                <a:solidFill>
                  <a:srgbClr val="242424"/>
                </a:solidFill>
                <a:effectLst/>
                <a:latin typeface="Arial" panose="020B0604020202020204" pitchFamily="34" charset="0"/>
              </a:rPr>
              <a:t>Plans C, J, and N: </a:t>
            </a:r>
            <a:r>
              <a:rPr lang="en-US" b="0" i="0">
                <a:solidFill>
                  <a:srgbClr val="242424"/>
                </a:solidFill>
                <a:effectLst/>
                <a:latin typeface="Arial" panose="020B0604020202020204" pitchFamily="34" charset="0"/>
              </a:rPr>
              <a:t>Your lab costs have again been significantly discounted and applied to your deductible until your deductible is met. Then covered lab services are paid at 100%.</a:t>
            </a:r>
            <a:endParaRPr lang="en-US"/>
          </a:p>
        </p:txBody>
      </p:sp>
    </p:spTree>
    <p:extLst>
      <p:ext uri="{BB962C8B-B14F-4D97-AF65-F5344CB8AC3E}">
        <p14:creationId xmlns:p14="http://schemas.microsoft.com/office/powerpoint/2010/main" val="85086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A27C57-5084-4B21-B034-E0B43FC4058C}"/>
              </a:ext>
            </a:extLst>
          </p:cNvPr>
          <p:cNvSpPr/>
          <p:nvPr/>
        </p:nvSpPr>
        <p:spPr>
          <a:xfrm>
            <a:off x="2663963" y="3429000"/>
            <a:ext cx="6864071" cy="1200329"/>
          </a:xfrm>
          <a:prstGeom prst="rect">
            <a:avLst/>
          </a:prstGeom>
        </p:spPr>
        <p:txBody>
          <a:bodyPr wrap="square" lIns="91440" tIns="45720" rIns="91440" bIns="45720" anchor="t">
            <a:spAutoFit/>
          </a:bodyPr>
          <a:lstStyle/>
          <a:p>
            <a:r>
              <a:rPr lang="en-US" sz="2400" b="0" u="none">
                <a:latin typeface="Arial" panose="020B0604020202020204" pitchFamily="34" charset="0"/>
                <a:cs typeface="Arial" panose="020B0604020202020204" pitchFamily="34" charset="0"/>
              </a:rPr>
              <a:t>If you select Plans C, J, or N, you will have either a </a:t>
            </a:r>
            <a:r>
              <a:rPr lang="en-US" sz="2400" u="none">
                <a:latin typeface="Arial" panose="020B0604020202020204" pitchFamily="34" charset="0"/>
                <a:cs typeface="Arial" panose="020B0604020202020204" pitchFamily="34" charset="0"/>
              </a:rPr>
              <a:t>Health Reimbursement Account (HRA ) </a:t>
            </a:r>
            <a:r>
              <a:rPr lang="en-US" sz="2400" b="0" u="none">
                <a:latin typeface="Arial" panose="020B0604020202020204" pitchFamily="34" charset="0"/>
                <a:cs typeface="Arial" panose="020B0604020202020204" pitchFamily="34" charset="0"/>
              </a:rPr>
              <a:t>or a </a:t>
            </a:r>
            <a:r>
              <a:rPr lang="en-US" sz="2400" u="none">
                <a:latin typeface="Arial" panose="020B0604020202020204" pitchFamily="34" charset="0"/>
                <a:cs typeface="Arial" panose="020B0604020202020204" pitchFamily="34" charset="0"/>
              </a:rPr>
              <a:t>Health Savings Account (HSA) </a:t>
            </a:r>
            <a:r>
              <a:rPr lang="en-US" sz="2400" b="0" u="none">
                <a:latin typeface="Arial" panose="020B0604020202020204" pitchFamily="34" charset="0"/>
                <a:cs typeface="Arial" panose="020B0604020202020204" pitchFamily="34" charset="0"/>
              </a:rPr>
              <a:t>through </a:t>
            </a:r>
            <a:r>
              <a:rPr lang="en-US" sz="2400" b="1" u="none">
                <a:latin typeface="Arial" panose="020B0604020202020204" pitchFamily="34" charset="0"/>
                <a:cs typeface="Arial" panose="020B0604020202020204" pitchFamily="34" charset="0"/>
              </a:rPr>
              <a:t>MetLife</a:t>
            </a:r>
            <a:r>
              <a:rPr lang="en-US" sz="2400" b="0" u="none">
                <a:latin typeface="Arial" panose="020B060402020202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99D0BA2-7C03-4D4C-B18B-282E5B8D8D8B}"/>
              </a:ext>
            </a:extLst>
          </p:cNvPr>
          <p:cNvSpPr/>
          <p:nvPr/>
        </p:nvSpPr>
        <p:spPr>
          <a:xfrm>
            <a:off x="0" y="5451"/>
            <a:ext cx="12192000" cy="941388"/>
          </a:xfrm>
          <a:prstGeom prst="rect">
            <a:avLst/>
          </a:prstGeom>
          <a:solidFill>
            <a:srgbClr val="0191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ACBF28C-0A89-4C06-A72C-D8105F585348}"/>
              </a:ext>
            </a:extLst>
          </p:cNvPr>
          <p:cNvSpPr/>
          <p:nvPr/>
        </p:nvSpPr>
        <p:spPr>
          <a:xfrm>
            <a:off x="1709903" y="142834"/>
            <a:ext cx="5311069"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HRA and HSA Information </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51E2F3B6-289E-4993-8137-B2211DEBF4B3}"/>
              </a:ext>
            </a:extLst>
          </p:cNvPr>
          <p:cNvPicPr>
            <a:picLocks noChangeAspect="1"/>
          </p:cNvPicPr>
          <p:nvPr/>
        </p:nvPicPr>
        <p:blipFill rotWithShape="1">
          <a:blip r:embed="rId3">
            <a:extLst>
              <a:ext uri="{28A0092B-C50C-407E-A947-70E740481C1C}">
                <a14:useLocalDpi xmlns:a14="http://schemas.microsoft.com/office/drawing/2010/main" val="0"/>
              </a:ext>
            </a:extLst>
          </a:blip>
          <a:srcRect t="24988" b="33602"/>
          <a:stretch/>
        </p:blipFill>
        <p:spPr>
          <a:xfrm>
            <a:off x="3640370" y="1825670"/>
            <a:ext cx="4679031" cy="986622"/>
          </a:xfrm>
          <a:prstGeom prst="rect">
            <a:avLst/>
          </a:prstGeom>
        </p:spPr>
      </p:pic>
      <p:pic>
        <p:nvPicPr>
          <p:cNvPr id="11" name="Picture 10">
            <a:extLst>
              <a:ext uri="{FF2B5EF4-FFF2-40B4-BE49-F238E27FC236}">
                <a16:creationId xmlns:a16="http://schemas.microsoft.com/office/drawing/2014/main" id="{765F06D5-628B-4EBB-BE60-6906FBF43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6" y="66734"/>
            <a:ext cx="1297816" cy="788869"/>
          </a:xfrm>
          <a:prstGeom prst="rect">
            <a:avLst/>
          </a:prstGeom>
        </p:spPr>
      </p:pic>
    </p:spTree>
    <p:extLst>
      <p:ext uri="{BB962C8B-B14F-4D97-AF65-F5344CB8AC3E}">
        <p14:creationId xmlns:p14="http://schemas.microsoft.com/office/powerpoint/2010/main" val="41905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670D5-109A-489A-8A09-7916E258BAAA}"/>
              </a:ext>
            </a:extLst>
          </p:cNvPr>
          <p:cNvSpPr/>
          <p:nvPr/>
        </p:nvSpPr>
        <p:spPr>
          <a:xfrm>
            <a:off x="5483728" y="2603753"/>
            <a:ext cx="6428872" cy="2369880"/>
          </a:xfrm>
          <a:prstGeom prst="rect">
            <a:avLst/>
          </a:prstGeom>
        </p:spPr>
        <p:txBody>
          <a:bodyPr wrap="square">
            <a:spAutoFit/>
          </a:bodyPr>
          <a:lstStyle/>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Plans C, J, &amp; N </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Employer contributions only</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Use it or Lose it</a:t>
            </a:r>
          </a:p>
          <a:p>
            <a:endParaRPr lang="en-US" sz="2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BBA9A43-8F91-4E4A-885F-93B69A3533DA}"/>
              </a:ext>
            </a:extLst>
          </p:cNvPr>
          <p:cNvSpPr/>
          <p:nvPr/>
        </p:nvSpPr>
        <p:spPr>
          <a:xfrm>
            <a:off x="0" y="-9525"/>
            <a:ext cx="12192000" cy="941388"/>
          </a:xfrm>
          <a:prstGeom prst="rect">
            <a:avLst/>
          </a:prstGeom>
          <a:solidFill>
            <a:srgbClr val="92D05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3A2ADC0C-6466-4255-A080-25BD6B20D431}"/>
              </a:ext>
            </a:extLst>
          </p:cNvPr>
          <p:cNvSpPr/>
          <p:nvPr/>
        </p:nvSpPr>
        <p:spPr>
          <a:xfrm>
            <a:off x="1579704" y="173076"/>
            <a:ext cx="7931980" cy="624979"/>
          </a:xfrm>
          <a:prstGeom prst="rect">
            <a:avLst/>
          </a:prstGeom>
        </p:spPr>
        <p:txBody>
          <a:bodyPr wrap="none">
            <a:spAutoFit/>
          </a:bodyPr>
          <a:lstStyle/>
          <a:p>
            <a:pPr>
              <a:lnSpc>
                <a:spcPct val="120000"/>
              </a:lnSpc>
            </a:pPr>
            <a:r>
              <a:rPr lang="en-US" sz="3200" b="1">
                <a:effectLst>
                  <a:outerShdw blurRad="38100" dist="38100" dir="2700000" algn="tl">
                    <a:srgbClr val="000000">
                      <a:alpha val="43137"/>
                    </a:srgbClr>
                  </a:outerShdw>
                </a:effectLst>
                <a:latin typeface="Century Gothic" panose="020B0502020202020204" pitchFamily="34" charset="0"/>
              </a:rPr>
              <a:t>Health Reimbursement Accounts (HRA)</a:t>
            </a:r>
            <a:endParaRPr lang="en-US" altLang="en-US" sz="3200" b="1">
              <a:effectLst>
                <a:outerShdw blurRad="38100" dist="38100" dir="2700000" algn="tl">
                  <a:srgbClr val="000000">
                    <a:alpha val="43137"/>
                  </a:srgbClr>
                </a:outerShdw>
              </a:effectLst>
              <a:latin typeface="Century Gothic" panose="020B0502020202020204" pitchFamily="34" charset="0"/>
            </a:endParaRPr>
          </a:p>
        </p:txBody>
      </p:sp>
      <p:pic>
        <p:nvPicPr>
          <p:cNvPr id="8" name="Picture 7">
            <a:extLst>
              <a:ext uri="{FF2B5EF4-FFF2-40B4-BE49-F238E27FC236}">
                <a16:creationId xmlns:a16="http://schemas.microsoft.com/office/drawing/2014/main" id="{D74F8EF1-2BD8-4580-A061-9126617A3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133" y="1798464"/>
            <a:ext cx="2044498" cy="2725997"/>
          </a:xfrm>
          <a:prstGeom prst="rect">
            <a:avLst/>
          </a:prstGeom>
        </p:spPr>
      </p:pic>
      <p:pic>
        <p:nvPicPr>
          <p:cNvPr id="9" name="Picture 8">
            <a:extLst>
              <a:ext uri="{FF2B5EF4-FFF2-40B4-BE49-F238E27FC236}">
                <a16:creationId xmlns:a16="http://schemas.microsoft.com/office/drawing/2014/main" id="{307994C9-593E-449F-B7E5-53C14DFA8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57" y="66734"/>
            <a:ext cx="1297816" cy="788869"/>
          </a:xfrm>
          <a:prstGeom prst="rect">
            <a:avLst/>
          </a:prstGeom>
        </p:spPr>
      </p:pic>
      <p:pic>
        <p:nvPicPr>
          <p:cNvPr id="10" name="Picture 9" descr="Logo, company name&#10;&#10;Description automatically generated">
            <a:extLst>
              <a:ext uri="{FF2B5EF4-FFF2-40B4-BE49-F238E27FC236}">
                <a16:creationId xmlns:a16="http://schemas.microsoft.com/office/drawing/2014/main" id="{689A0771-E68E-4A43-9B2E-B4F5D8EB8E79}"/>
              </a:ext>
            </a:extLst>
          </p:cNvPr>
          <p:cNvPicPr>
            <a:picLocks noChangeAspect="1"/>
          </p:cNvPicPr>
          <p:nvPr/>
        </p:nvPicPr>
        <p:blipFill rotWithShape="1">
          <a:blip r:embed="rId5">
            <a:extLst>
              <a:ext uri="{28A0092B-C50C-407E-A947-70E740481C1C}">
                <a14:useLocalDpi xmlns:a14="http://schemas.microsoft.com/office/drawing/2010/main" val="0"/>
              </a:ext>
            </a:extLst>
          </a:blip>
          <a:srcRect t="24988" b="33602"/>
          <a:stretch/>
        </p:blipFill>
        <p:spPr>
          <a:xfrm>
            <a:off x="802972" y="4973633"/>
            <a:ext cx="5073920" cy="1069889"/>
          </a:xfrm>
          <a:prstGeom prst="rect">
            <a:avLst/>
          </a:prstGeom>
        </p:spPr>
      </p:pic>
      <p:sp>
        <p:nvSpPr>
          <p:cNvPr id="11" name="TextBox 10">
            <a:extLst>
              <a:ext uri="{FF2B5EF4-FFF2-40B4-BE49-F238E27FC236}">
                <a16:creationId xmlns:a16="http://schemas.microsoft.com/office/drawing/2014/main" id="{0697AC33-49CF-4756-8C4B-133770912BE6}"/>
              </a:ext>
            </a:extLst>
          </p:cNvPr>
          <p:cNvSpPr txBox="1"/>
          <p:nvPr/>
        </p:nvSpPr>
        <p:spPr>
          <a:xfrm>
            <a:off x="7059197" y="1683083"/>
            <a:ext cx="3203389" cy="739754"/>
          </a:xfrm>
          <a:prstGeom prst="rect">
            <a:avLst/>
          </a:prstGeom>
          <a:noFill/>
        </p:spPr>
        <p:txBody>
          <a:bodyPr wrap="square">
            <a:spAutoFit/>
          </a:bodyPr>
          <a:lstStyle/>
          <a:p>
            <a:pPr>
              <a:lnSpc>
                <a:spcPct val="150000"/>
              </a:lnSpc>
            </a:pPr>
            <a:r>
              <a:rPr lang="en-US" sz="3200" b="1" u="sng">
                <a:solidFill>
                  <a:srgbClr val="0191DA"/>
                </a:solidFill>
                <a:latin typeface="Arial" panose="020B0604020202020204" pitchFamily="34" charset="0"/>
                <a:cs typeface="Arial" panose="020B0604020202020204" pitchFamily="34" charset="0"/>
              </a:rPr>
              <a:t>HRA</a:t>
            </a:r>
          </a:p>
        </p:txBody>
      </p:sp>
    </p:spTree>
    <p:extLst>
      <p:ext uri="{BB962C8B-B14F-4D97-AF65-F5344CB8AC3E}">
        <p14:creationId xmlns:p14="http://schemas.microsoft.com/office/powerpoint/2010/main" val="214856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A5A133-9C62-4F67-9CEC-243CD6D21575}"/>
              </a:ext>
            </a:extLst>
          </p:cNvPr>
          <p:cNvSpPr/>
          <p:nvPr/>
        </p:nvSpPr>
        <p:spPr>
          <a:xfrm>
            <a:off x="0" y="-9525"/>
            <a:ext cx="12192000" cy="941388"/>
          </a:xfrm>
          <a:prstGeom prst="rect">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38B6219-FB62-4C64-B21A-275C69EC40BC}"/>
              </a:ext>
            </a:extLst>
          </p:cNvPr>
          <p:cNvSpPr/>
          <p:nvPr/>
        </p:nvSpPr>
        <p:spPr>
          <a:xfrm>
            <a:off x="1675796" y="151372"/>
            <a:ext cx="3733714" cy="624979"/>
          </a:xfrm>
          <a:prstGeom prst="rect">
            <a:avLst/>
          </a:prstGeom>
        </p:spPr>
        <p:txBody>
          <a:bodyPr wrap="none">
            <a:spAutoFit/>
          </a:bodyPr>
          <a:lstStyle/>
          <a:p>
            <a:pPr>
              <a:lnSpc>
                <a:spcPct val="120000"/>
              </a:lnSpc>
            </a:pPr>
            <a:r>
              <a:rPr lang="en-US" altLang="en-US" sz="3200" b="1">
                <a:effectLst>
                  <a:outerShdw blurRad="38100" dist="38100" dir="2700000" algn="tl">
                    <a:srgbClr val="000000">
                      <a:alpha val="43137"/>
                    </a:srgbClr>
                  </a:outerShdw>
                </a:effectLst>
                <a:latin typeface="Century Gothic" panose="020B0502020202020204" pitchFamily="34" charset="0"/>
              </a:rPr>
              <a:t>HRA Contributions</a:t>
            </a:r>
          </a:p>
        </p:txBody>
      </p:sp>
      <p:pic>
        <p:nvPicPr>
          <p:cNvPr id="6" name="Picture 5">
            <a:extLst>
              <a:ext uri="{FF2B5EF4-FFF2-40B4-BE49-F238E27FC236}">
                <a16:creationId xmlns:a16="http://schemas.microsoft.com/office/drawing/2014/main" id="{0B0911F6-FFBF-4463-A1FF-08DED1E6A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aphicFrame>
        <p:nvGraphicFramePr>
          <p:cNvPr id="2" name="Table 3">
            <a:extLst>
              <a:ext uri="{FF2B5EF4-FFF2-40B4-BE49-F238E27FC236}">
                <a16:creationId xmlns:a16="http://schemas.microsoft.com/office/drawing/2014/main" id="{039EF5B8-EAE5-4EA7-96CB-4B16EBD6D1AD}"/>
              </a:ext>
            </a:extLst>
          </p:cNvPr>
          <p:cNvGraphicFramePr>
            <a:graphicFrameLocks noGrp="1"/>
          </p:cNvGraphicFramePr>
          <p:nvPr>
            <p:extLst>
              <p:ext uri="{D42A27DB-BD31-4B8C-83A1-F6EECF244321}">
                <p14:modId xmlns:p14="http://schemas.microsoft.com/office/powerpoint/2010/main" val="191840412"/>
              </p:ext>
            </p:extLst>
          </p:nvPr>
        </p:nvGraphicFramePr>
        <p:xfrm>
          <a:off x="485312" y="1379064"/>
          <a:ext cx="11221376" cy="5076461"/>
        </p:xfrm>
        <a:graphic>
          <a:graphicData uri="http://schemas.openxmlformats.org/drawingml/2006/table">
            <a:tbl>
              <a:tblPr firstRow="1" bandRow="1">
                <a:tableStyleId>{5C22544A-7EE6-4342-B048-85BDC9FD1C3A}</a:tableStyleId>
              </a:tblPr>
              <a:tblGrid>
                <a:gridCol w="878889">
                  <a:extLst>
                    <a:ext uri="{9D8B030D-6E8A-4147-A177-3AD203B41FA5}">
                      <a16:colId xmlns:a16="http://schemas.microsoft.com/office/drawing/2014/main" val="1734812724"/>
                    </a:ext>
                  </a:extLst>
                </a:gridCol>
                <a:gridCol w="1003176">
                  <a:extLst>
                    <a:ext uri="{9D8B030D-6E8A-4147-A177-3AD203B41FA5}">
                      <a16:colId xmlns:a16="http://schemas.microsoft.com/office/drawing/2014/main" val="3699857630"/>
                    </a:ext>
                  </a:extLst>
                </a:gridCol>
                <a:gridCol w="1500326">
                  <a:extLst>
                    <a:ext uri="{9D8B030D-6E8A-4147-A177-3AD203B41FA5}">
                      <a16:colId xmlns:a16="http://schemas.microsoft.com/office/drawing/2014/main" val="2367916204"/>
                    </a:ext>
                  </a:extLst>
                </a:gridCol>
                <a:gridCol w="1731146">
                  <a:extLst>
                    <a:ext uri="{9D8B030D-6E8A-4147-A177-3AD203B41FA5}">
                      <a16:colId xmlns:a16="http://schemas.microsoft.com/office/drawing/2014/main" val="955636716"/>
                    </a:ext>
                  </a:extLst>
                </a:gridCol>
                <a:gridCol w="1500326">
                  <a:extLst>
                    <a:ext uri="{9D8B030D-6E8A-4147-A177-3AD203B41FA5}">
                      <a16:colId xmlns:a16="http://schemas.microsoft.com/office/drawing/2014/main" val="3593297766"/>
                    </a:ext>
                  </a:extLst>
                </a:gridCol>
                <a:gridCol w="1491449">
                  <a:extLst>
                    <a:ext uri="{9D8B030D-6E8A-4147-A177-3AD203B41FA5}">
                      <a16:colId xmlns:a16="http://schemas.microsoft.com/office/drawing/2014/main" val="1736702775"/>
                    </a:ext>
                  </a:extLst>
                </a:gridCol>
                <a:gridCol w="1571347">
                  <a:extLst>
                    <a:ext uri="{9D8B030D-6E8A-4147-A177-3AD203B41FA5}">
                      <a16:colId xmlns:a16="http://schemas.microsoft.com/office/drawing/2014/main" val="2246874541"/>
                    </a:ext>
                  </a:extLst>
                </a:gridCol>
                <a:gridCol w="1544717">
                  <a:extLst>
                    <a:ext uri="{9D8B030D-6E8A-4147-A177-3AD203B41FA5}">
                      <a16:colId xmlns:a16="http://schemas.microsoft.com/office/drawing/2014/main" val="3771517101"/>
                    </a:ext>
                  </a:extLst>
                </a:gridCol>
              </a:tblGrid>
              <a:tr h="751848">
                <a:tc gridSpan="8">
                  <a:txBody>
                    <a:bodyPr/>
                    <a:lstStyle/>
                    <a:p>
                      <a:pPr algn="ctr"/>
                      <a:r>
                        <a:rPr lang="en-US" sz="2400" b="1">
                          <a:solidFill>
                            <a:schemeClr val="bg1"/>
                          </a:solidFill>
                        </a:rPr>
                        <a:t>EMPLOYER CONTRIBUTIONS| Health Reimbursement Account</a:t>
                      </a:r>
                    </a:p>
                  </a:txBody>
                  <a:tcPr anchor="ctr">
                    <a:solidFill>
                      <a:srgbClr val="0191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9196358"/>
                  </a:ext>
                </a:extLst>
              </a:tr>
              <a:tr h="777335">
                <a:tc rowSpan="2" gridSpan="2">
                  <a:txBody>
                    <a:bodyPr/>
                    <a:lstStyle/>
                    <a:p>
                      <a:endParaRPr lang="en-US" b="1">
                        <a:solidFill>
                          <a:schemeClr val="bg1"/>
                        </a:solidFill>
                      </a:endParaRPr>
                    </a:p>
                  </a:txBody>
                  <a:tcPr anchor="ctr">
                    <a:lnR w="12700" cap="flat" cmpd="sng" algn="ctr">
                      <a:solidFill>
                        <a:schemeClr val="tx1"/>
                      </a:solidFill>
                      <a:prstDash val="solid"/>
                      <a:round/>
                      <a:headEnd type="none" w="med" len="med"/>
                      <a:tailEnd type="none" w="med" len="med"/>
                    </a:lnR>
                    <a:solidFill>
                      <a:srgbClr val="0191DA"/>
                    </a:solidFill>
                  </a:tcPr>
                </a:tc>
                <a:tc rowSpan="2" hMerge="1">
                  <a:txBody>
                    <a:bodyPr/>
                    <a:lstStyle/>
                    <a:p>
                      <a:endParaRPr lang="en-US" sz="1200" b="1">
                        <a:solidFill>
                          <a:schemeClr val="bg1"/>
                        </a:solidFill>
                      </a:endParaRPr>
                    </a:p>
                  </a:txBody>
                  <a:tcPr anchor="ctr">
                    <a:gradFill flip="none" rotWithShape="1">
                      <a:gsLst>
                        <a:gs pos="0">
                          <a:srgbClr val="A5CE4E">
                            <a:shade val="30000"/>
                            <a:satMod val="115000"/>
                          </a:srgbClr>
                        </a:gs>
                        <a:gs pos="50000">
                          <a:srgbClr val="A5CE4E">
                            <a:shade val="67500"/>
                            <a:satMod val="115000"/>
                          </a:srgbClr>
                        </a:gs>
                        <a:gs pos="100000">
                          <a:srgbClr val="A5CE4E">
                            <a:shade val="100000"/>
                            <a:satMod val="115000"/>
                          </a:srgbClr>
                        </a:gs>
                      </a:gsLst>
                      <a:lin ang="2700000" scaled="1"/>
                      <a:tileRect/>
                    </a:gradFill>
                  </a:tcPr>
                </a:tc>
                <a:tc gridSpan="3">
                  <a:txBody>
                    <a:bodyPr/>
                    <a:lstStyle/>
                    <a:p>
                      <a:pPr algn="ctr"/>
                      <a:r>
                        <a:rPr lang="en-US" sz="1400" b="1">
                          <a:solidFill>
                            <a:schemeClr val="bg1"/>
                          </a:solidFill>
                        </a:rPr>
                        <a:t>Full-Time 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191DA"/>
                    </a:solidFill>
                  </a:tcPr>
                </a:tc>
                <a:tc hMerge="1">
                  <a:txBody>
                    <a:bodyPr/>
                    <a:lstStyle/>
                    <a:p>
                      <a:endParaRPr lang="en-US"/>
                    </a:p>
                  </a:txBody>
                  <a:tcPr/>
                </a:tc>
                <a:tc hMerge="1">
                  <a:txBody>
                    <a:bodyPr/>
                    <a:lstStyle/>
                    <a:p>
                      <a:endParaRPr lang="en-US"/>
                    </a:p>
                  </a:txBody>
                  <a:tcPr/>
                </a:tc>
                <a:tc gridSpan="3">
                  <a:txBody>
                    <a:bodyPr/>
                    <a:lstStyle/>
                    <a:p>
                      <a:pPr algn="ctr"/>
                      <a:r>
                        <a:rPr lang="en-US" sz="1400" b="1">
                          <a:solidFill>
                            <a:schemeClr val="bg1"/>
                          </a:solidFill>
                        </a:rPr>
                        <a:t>Part-Time Employee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191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2692628"/>
                  </a:ext>
                </a:extLst>
              </a:tr>
              <a:tr h="782006">
                <a:tc gridSpan="2" vMerge="1">
                  <a:txBody>
                    <a:bodyPr/>
                    <a:lstStyle/>
                    <a:p>
                      <a:endParaRPr lang="en-US">
                        <a:solidFill>
                          <a:schemeClr val="bg1"/>
                        </a:solidFill>
                      </a:endParaRPr>
                    </a:p>
                  </a:txBody>
                  <a:tcPr anchor="ctr">
                    <a:gradFill flip="none" rotWithShape="1">
                      <a:gsLst>
                        <a:gs pos="0">
                          <a:srgbClr val="A5CE4E">
                            <a:shade val="30000"/>
                            <a:satMod val="115000"/>
                          </a:srgbClr>
                        </a:gs>
                        <a:gs pos="50000">
                          <a:srgbClr val="A5CE4E">
                            <a:shade val="67500"/>
                            <a:satMod val="115000"/>
                          </a:srgbClr>
                        </a:gs>
                        <a:gs pos="100000">
                          <a:srgbClr val="A5CE4E">
                            <a:shade val="100000"/>
                            <a:satMod val="115000"/>
                          </a:srgbClr>
                        </a:gs>
                      </a:gsLst>
                      <a:lin ang="2700000" scaled="1"/>
                      <a:tileRect/>
                    </a:gradFill>
                  </a:tcPr>
                </a:tc>
                <a:tc hMerge="1" vMerge="1">
                  <a:txBody>
                    <a:bodyPr/>
                    <a:lstStyle/>
                    <a:p>
                      <a:endParaRPr lang="en-US" sz="1200">
                        <a:solidFill>
                          <a:schemeClr val="bg1"/>
                        </a:solidFill>
                      </a:endParaRPr>
                    </a:p>
                  </a:txBody>
                  <a:tcPr anchor="ctr">
                    <a:gradFill flip="none" rotWithShape="1">
                      <a:gsLst>
                        <a:gs pos="0">
                          <a:srgbClr val="A5CE4E">
                            <a:shade val="30000"/>
                            <a:satMod val="115000"/>
                          </a:srgbClr>
                        </a:gs>
                        <a:gs pos="50000">
                          <a:srgbClr val="A5CE4E">
                            <a:shade val="67500"/>
                            <a:satMod val="115000"/>
                          </a:srgbClr>
                        </a:gs>
                        <a:gs pos="100000">
                          <a:srgbClr val="A5CE4E">
                            <a:shade val="100000"/>
                            <a:satMod val="115000"/>
                          </a:srgbClr>
                        </a:gs>
                      </a:gsLst>
                      <a:lin ang="2700000" scaled="1"/>
                      <a:tileRect/>
                    </a:gradFill>
                  </a:tcPr>
                </a:tc>
                <a:tc>
                  <a:txBody>
                    <a:bodyPr/>
                    <a:lstStyle/>
                    <a:p>
                      <a:pPr algn="ctr"/>
                      <a:r>
                        <a:rPr lang="en-US" sz="1200" b="1"/>
                        <a:t>Employee Only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b="1"/>
                        <a:t>Employee/Spouse &amp; Family</a:t>
                      </a:r>
                    </a:p>
                  </a:txBody>
                  <a:tcPr anchor="ct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100" b="1"/>
                        <a:t>Employee/Child(ren)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lvl="0" algn="ctr">
                        <a:buNone/>
                      </a:pPr>
                      <a:r>
                        <a:rPr lang="en-US" sz="1200" b="1" i="0" u="none" strike="noStrike" noProof="0">
                          <a:latin typeface="Calibri"/>
                        </a:rPr>
                        <a:t>Employee Only</a:t>
                      </a:r>
                      <a:endParaRPr lang="en-US"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lvl="0" algn="ctr">
                        <a:buNone/>
                      </a:pPr>
                      <a:r>
                        <a:rPr lang="en-US" sz="1200" b="1" i="0" u="none" strike="noStrike" noProof="0">
                          <a:latin typeface="Calibri"/>
                        </a:rPr>
                        <a:t>Employee/Spouse &amp; Family</a:t>
                      </a:r>
                      <a:endParaRPr lang="en-US" b="1"/>
                    </a:p>
                  </a:txBody>
                  <a:tcPr anchor="ct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lvl="0" algn="ctr">
                        <a:buNone/>
                      </a:pPr>
                      <a:r>
                        <a:rPr lang="en-US" sz="1200" b="1" i="0" u="none" strike="noStrike" noProof="0">
                          <a:latin typeface="Calibri"/>
                        </a:rPr>
                        <a:t>Employee/Child(ren)</a:t>
                      </a:r>
                      <a:endParaRPr lang="en-US" b="1"/>
                    </a:p>
                  </a:txBody>
                  <a:tcPr anchor="ct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555264366"/>
                  </a:ext>
                </a:extLst>
              </a:tr>
              <a:tr h="930253">
                <a:tc>
                  <a:txBody>
                    <a:bodyPr/>
                    <a:lstStyle/>
                    <a:p>
                      <a:r>
                        <a:rPr lang="en-US">
                          <a:solidFill>
                            <a:schemeClr val="bg1"/>
                          </a:solidFill>
                        </a:rPr>
                        <a:t>Plan C</a:t>
                      </a:r>
                    </a:p>
                  </a:txBody>
                  <a:tcPr anchor="ctr">
                    <a:solidFill>
                      <a:srgbClr val="0191DA"/>
                    </a:solidFill>
                  </a:tcPr>
                </a:tc>
                <a:tc>
                  <a:txBody>
                    <a:bodyPr/>
                    <a:lstStyle/>
                    <a:p>
                      <a:r>
                        <a:rPr lang="en-US" sz="1200" b="1">
                          <a:solidFill>
                            <a:schemeClr val="bg1"/>
                          </a:solidFill>
                        </a:rPr>
                        <a:t>Employer Contribution</a:t>
                      </a: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solidFill>
                            <a:schemeClr val="tx1"/>
                          </a:solidFill>
                        </a:rPr>
                        <a:t>$250.00 per quarter</a:t>
                      </a:r>
                    </a:p>
                    <a:p>
                      <a:pPr lvl="0" algn="ctr">
                        <a:buNone/>
                      </a:pPr>
                      <a:r>
                        <a:rPr lang="en-US" sz="1200">
                          <a:solidFill>
                            <a:schemeClr val="tx1"/>
                          </a:solidFill>
                        </a:rPr>
                        <a:t>$1,000 year</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sz="1200">
                          <a:solidFill>
                            <a:schemeClr val="tx1"/>
                          </a:solidFill>
                        </a:rPr>
                        <a:t>$500 per quarter</a:t>
                      </a:r>
                    </a:p>
                    <a:p>
                      <a:pPr lvl="0" algn="ctr">
                        <a:buNone/>
                      </a:pPr>
                      <a:r>
                        <a:rPr lang="en-US" sz="1200">
                          <a:solidFill>
                            <a:schemeClr val="tx1"/>
                          </a:solidFill>
                        </a:rPr>
                        <a:t>$2,000 year</a:t>
                      </a:r>
                    </a:p>
                  </a:txBody>
                  <a:tcPr anchor="ctr">
                    <a:solidFill>
                      <a:schemeClr val="accent5">
                        <a:lumMod val="20000"/>
                        <a:lumOff val="80000"/>
                      </a:schemeClr>
                    </a:solidFill>
                  </a:tcPr>
                </a:tc>
                <a:tc>
                  <a:txBody>
                    <a:bodyPr/>
                    <a:lstStyle/>
                    <a:p>
                      <a:pPr algn="ctr"/>
                      <a:r>
                        <a:rPr lang="en-US" sz="1200">
                          <a:solidFill>
                            <a:schemeClr val="tx1"/>
                          </a:solidFill>
                        </a:rPr>
                        <a:t>$500 per quarter</a:t>
                      </a:r>
                    </a:p>
                    <a:p>
                      <a:pPr lvl="0" algn="ctr">
                        <a:buNone/>
                      </a:pPr>
                      <a:r>
                        <a:rPr lang="en-US" sz="1200">
                          <a:solidFill>
                            <a:schemeClr val="tx1"/>
                          </a:solidFill>
                        </a:rPr>
                        <a:t>$2,000 year</a:t>
                      </a: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US" sz="1200">
                          <a:solidFill>
                            <a:schemeClr val="tx1"/>
                          </a:solidFill>
                        </a:rPr>
                        <a:t>$156.30 per quarter</a:t>
                      </a:r>
                    </a:p>
                    <a:p>
                      <a:pPr lvl="0" algn="ctr">
                        <a:buNone/>
                      </a:pPr>
                      <a:r>
                        <a:rPr lang="en-US" sz="1200">
                          <a:solidFill>
                            <a:schemeClr val="tx1"/>
                          </a:solidFill>
                        </a:rPr>
                        <a:t>$625.20 year</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sz="1200">
                          <a:solidFill>
                            <a:schemeClr val="tx1"/>
                          </a:solidFill>
                        </a:rPr>
                        <a:t>$296.88 per quarter</a:t>
                      </a:r>
                    </a:p>
                    <a:p>
                      <a:pPr lvl="0" algn="ctr">
                        <a:buNone/>
                      </a:pPr>
                      <a:r>
                        <a:rPr lang="en-US" sz="1200">
                          <a:solidFill>
                            <a:schemeClr val="tx1"/>
                          </a:solidFill>
                        </a:rPr>
                        <a:t>$1,187.52 year</a:t>
                      </a:r>
                    </a:p>
                  </a:txBody>
                  <a:tcPr anchor="ctr">
                    <a:solidFill>
                      <a:schemeClr val="accent5">
                        <a:lumMod val="20000"/>
                        <a:lumOff val="80000"/>
                      </a:schemeClr>
                    </a:solidFill>
                  </a:tcPr>
                </a:tc>
                <a:tc>
                  <a:txBody>
                    <a:bodyPr/>
                    <a:lstStyle/>
                    <a:p>
                      <a:pPr algn="ctr"/>
                      <a:r>
                        <a:rPr lang="en-US" sz="1200">
                          <a:solidFill>
                            <a:schemeClr val="tx1"/>
                          </a:solidFill>
                        </a:rPr>
                        <a:t>$296.88 per quarter</a:t>
                      </a:r>
                    </a:p>
                    <a:p>
                      <a:pPr lvl="0" algn="ctr">
                        <a:buNone/>
                      </a:pPr>
                      <a:r>
                        <a:rPr lang="en-US" sz="1200">
                          <a:solidFill>
                            <a:schemeClr val="tx1"/>
                          </a:solidFill>
                        </a:rPr>
                        <a:t>$1,187.52 year</a:t>
                      </a:r>
                    </a:p>
                  </a:txBody>
                  <a:tcPr anchor="ctr">
                    <a:solidFill>
                      <a:schemeClr val="accent5">
                        <a:lumMod val="20000"/>
                        <a:lumOff val="80000"/>
                      </a:schemeClr>
                    </a:solidFill>
                  </a:tcPr>
                </a:tc>
                <a:extLst>
                  <a:ext uri="{0D108BD9-81ED-4DB2-BD59-A6C34878D82A}">
                    <a16:rowId xmlns:a16="http://schemas.microsoft.com/office/drawing/2014/main" val="2591716744"/>
                  </a:ext>
                </a:extLst>
              </a:tr>
              <a:tr h="930253">
                <a:tc>
                  <a:txBody>
                    <a:bodyPr/>
                    <a:lstStyle/>
                    <a:p>
                      <a:r>
                        <a:rPr lang="en-US">
                          <a:solidFill>
                            <a:schemeClr val="bg1"/>
                          </a:solidFill>
                        </a:rPr>
                        <a:t>Plan N</a:t>
                      </a:r>
                    </a:p>
                  </a:txBody>
                  <a:tcPr anchor="ctr">
                    <a:solidFill>
                      <a:srgbClr val="0191DA"/>
                    </a:solidFill>
                  </a:tcPr>
                </a:tc>
                <a:tc>
                  <a:txBody>
                    <a:bodyPr/>
                    <a:lstStyle/>
                    <a:p>
                      <a:pPr lvl="0">
                        <a:buNone/>
                      </a:pPr>
                      <a:r>
                        <a:rPr lang="en-US" sz="1200" b="1" i="0" u="none" strike="noStrike" noProof="0">
                          <a:solidFill>
                            <a:schemeClr val="bg1"/>
                          </a:solidFill>
                          <a:latin typeface="Calibri"/>
                        </a:rPr>
                        <a:t>Employer</a:t>
                      </a:r>
                      <a:endParaRPr lang="en-US" b="1">
                        <a:solidFill>
                          <a:schemeClr val="bg1"/>
                        </a:solidFill>
                      </a:endParaRPr>
                    </a:p>
                    <a:p>
                      <a:pPr lvl="0">
                        <a:buNone/>
                      </a:pPr>
                      <a:r>
                        <a:rPr lang="en-US" sz="1200" b="1" i="0" u="none" strike="noStrike" noProof="0">
                          <a:solidFill>
                            <a:schemeClr val="bg1"/>
                          </a:solidFill>
                          <a:latin typeface="Calibri"/>
                        </a:rPr>
                        <a:t>Contribution</a:t>
                      </a:r>
                      <a:endParaRPr lang="en-US" b="1">
                        <a:solidFill>
                          <a:schemeClr val="bg1"/>
                        </a:solidFill>
                      </a:endParaRP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t>$125.00 per quarter</a:t>
                      </a:r>
                    </a:p>
                    <a:p>
                      <a:pPr lvl="0" algn="ctr">
                        <a:buNone/>
                      </a:pPr>
                      <a:r>
                        <a:rPr lang="en-US" sz="1200"/>
                        <a:t>$500.00 year</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a:t>$281.25 per quarter</a:t>
                      </a:r>
                    </a:p>
                    <a:p>
                      <a:pPr lvl="0" algn="ctr">
                        <a:buNone/>
                      </a:pPr>
                      <a:r>
                        <a:rPr lang="en-US" sz="1200"/>
                        <a:t>$1,125 year</a:t>
                      </a:r>
                    </a:p>
                  </a:txBody>
                  <a:tcPr anchor="ctr">
                    <a:solidFill>
                      <a:schemeClr val="accent5">
                        <a:lumMod val="40000"/>
                        <a:lumOff val="60000"/>
                      </a:schemeClr>
                    </a:solidFill>
                  </a:tcPr>
                </a:tc>
                <a:tc>
                  <a:txBody>
                    <a:bodyPr/>
                    <a:lstStyle/>
                    <a:p>
                      <a:pPr algn="ctr"/>
                      <a:r>
                        <a:rPr lang="en-US" sz="1200"/>
                        <a:t>$250 per quarter</a:t>
                      </a:r>
                    </a:p>
                    <a:p>
                      <a:pPr lvl="0" algn="ctr">
                        <a:buNone/>
                      </a:pPr>
                      <a:r>
                        <a:rPr lang="en-US" sz="1200"/>
                        <a:t>$1,000 year</a:t>
                      </a: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a:t>$78.15 per quarter</a:t>
                      </a:r>
                    </a:p>
                    <a:p>
                      <a:pPr lvl="0" algn="ctr">
                        <a:buNone/>
                      </a:pPr>
                      <a:r>
                        <a:rPr lang="en-US" sz="1200"/>
                        <a:t>$312.60 year</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a:t>$210.94 per quarter</a:t>
                      </a:r>
                    </a:p>
                    <a:p>
                      <a:pPr lvl="0" algn="ctr">
                        <a:buNone/>
                      </a:pPr>
                      <a:r>
                        <a:rPr lang="en-US" sz="1200"/>
                        <a:t>$843.76 year</a:t>
                      </a:r>
                    </a:p>
                  </a:txBody>
                  <a:tcPr anchor="ctr">
                    <a:solidFill>
                      <a:schemeClr val="accent5">
                        <a:lumMod val="40000"/>
                        <a:lumOff val="60000"/>
                      </a:schemeClr>
                    </a:solidFill>
                  </a:tcPr>
                </a:tc>
                <a:tc>
                  <a:txBody>
                    <a:bodyPr/>
                    <a:lstStyle/>
                    <a:p>
                      <a:pPr algn="ctr"/>
                      <a:r>
                        <a:rPr lang="en-US" sz="1200"/>
                        <a:t>$148.44 per quarter</a:t>
                      </a:r>
                    </a:p>
                    <a:p>
                      <a:pPr lvl="0" algn="ctr">
                        <a:buNone/>
                      </a:pPr>
                      <a:r>
                        <a:rPr lang="en-US" sz="1200"/>
                        <a:t>$593.76 year</a:t>
                      </a:r>
                    </a:p>
                  </a:txBody>
                  <a:tcPr anchor="ctr">
                    <a:solidFill>
                      <a:schemeClr val="accent5">
                        <a:lumMod val="40000"/>
                        <a:lumOff val="60000"/>
                      </a:schemeClr>
                    </a:solidFill>
                  </a:tcPr>
                </a:tc>
                <a:extLst>
                  <a:ext uri="{0D108BD9-81ED-4DB2-BD59-A6C34878D82A}">
                    <a16:rowId xmlns:a16="http://schemas.microsoft.com/office/drawing/2014/main" val="244963514"/>
                  </a:ext>
                </a:extLst>
              </a:tr>
              <a:tr h="904766">
                <a:tc>
                  <a:txBody>
                    <a:bodyPr/>
                    <a:lstStyle/>
                    <a:p>
                      <a:r>
                        <a:rPr lang="en-US">
                          <a:solidFill>
                            <a:schemeClr val="bg1"/>
                          </a:solidFill>
                        </a:rPr>
                        <a:t>Plan J</a:t>
                      </a:r>
                    </a:p>
                  </a:txBody>
                  <a:tcPr anchor="ctr">
                    <a:solidFill>
                      <a:srgbClr val="0191DA"/>
                    </a:solidFill>
                  </a:tcPr>
                </a:tc>
                <a:tc>
                  <a:txBody>
                    <a:bodyPr/>
                    <a:lstStyle/>
                    <a:p>
                      <a:pPr lvl="0">
                        <a:buNone/>
                      </a:pPr>
                      <a:r>
                        <a:rPr lang="en-US" sz="1200" b="1" i="0" u="none" strike="noStrike" noProof="0">
                          <a:solidFill>
                            <a:schemeClr val="bg1"/>
                          </a:solidFill>
                          <a:latin typeface="Calibri"/>
                        </a:rPr>
                        <a:t>Employer</a:t>
                      </a:r>
                      <a:endParaRPr lang="en-US" b="1">
                        <a:solidFill>
                          <a:schemeClr val="bg1"/>
                        </a:solidFill>
                      </a:endParaRPr>
                    </a:p>
                    <a:p>
                      <a:pPr lvl="0">
                        <a:buNone/>
                      </a:pPr>
                      <a:r>
                        <a:rPr lang="en-US" sz="1200" b="1" i="0" u="none" strike="noStrike" noProof="0">
                          <a:solidFill>
                            <a:schemeClr val="bg1"/>
                          </a:solidFill>
                          <a:latin typeface="Calibri"/>
                        </a:rPr>
                        <a:t>Contribution</a:t>
                      </a:r>
                      <a:endParaRPr lang="en-US" b="1">
                        <a:solidFill>
                          <a:schemeClr val="bg1"/>
                        </a:solidFill>
                      </a:endParaRP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solidFill>
                            <a:schemeClr val="tx1"/>
                          </a:solidFill>
                        </a:rPr>
                        <a:t>HealthQuest Rewards Earned</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lvl="0" algn="ctr">
                        <a:buNone/>
                      </a:pPr>
                      <a:r>
                        <a:rPr lang="en-US" sz="1200" b="0" i="0" u="none" strike="noStrike" noProof="0">
                          <a:solidFill>
                            <a:schemeClr val="tx1"/>
                          </a:solidFill>
                          <a:latin typeface="Calibri"/>
                        </a:rPr>
                        <a:t>HealthQuest</a:t>
                      </a:r>
                      <a:endParaRPr lang="en-US">
                        <a:solidFill>
                          <a:schemeClr val="tx1"/>
                        </a:solidFill>
                      </a:endParaRPr>
                    </a:p>
                    <a:p>
                      <a:pPr lvl="0" algn="ctr">
                        <a:buNone/>
                      </a:pPr>
                      <a:r>
                        <a:rPr lang="en-US" sz="1200" b="0" i="0" u="none" strike="noStrike" noProof="0">
                          <a:solidFill>
                            <a:schemeClr val="tx1"/>
                          </a:solidFill>
                          <a:latin typeface="Calibri"/>
                        </a:rPr>
                        <a:t>Rewards Earned</a:t>
                      </a:r>
                      <a:endParaRPr lang="en-US">
                        <a:solidFill>
                          <a:schemeClr val="tx1"/>
                        </a:solidFill>
                      </a:endParaRPr>
                    </a:p>
                  </a:txBody>
                  <a:tcPr anchor="ctr">
                    <a:solidFill>
                      <a:schemeClr val="accent5">
                        <a:lumMod val="20000"/>
                        <a:lumOff val="80000"/>
                      </a:schemeClr>
                    </a:solidFill>
                  </a:tcPr>
                </a:tc>
                <a:tc>
                  <a:txBody>
                    <a:bodyPr/>
                    <a:lstStyle/>
                    <a:p>
                      <a:pPr lvl="0" algn="ctr">
                        <a:buNone/>
                      </a:pPr>
                      <a:r>
                        <a:rPr lang="en-US" sz="1200" b="0" i="0" u="none" strike="noStrike" noProof="0">
                          <a:solidFill>
                            <a:schemeClr val="tx1"/>
                          </a:solidFill>
                          <a:latin typeface="Calibri"/>
                        </a:rPr>
                        <a:t>HealthQuest</a:t>
                      </a:r>
                      <a:endParaRPr lang="en-US">
                        <a:solidFill>
                          <a:schemeClr val="tx1"/>
                        </a:solidFill>
                      </a:endParaRPr>
                    </a:p>
                    <a:p>
                      <a:pPr lvl="0" algn="ctr">
                        <a:buNone/>
                      </a:pPr>
                      <a:r>
                        <a:rPr lang="en-US" sz="1200" b="0" i="0" u="none" strike="noStrike" noProof="0">
                          <a:solidFill>
                            <a:schemeClr val="tx1"/>
                          </a:solidFill>
                          <a:latin typeface="Calibri"/>
                        </a:rPr>
                        <a:t>Rewards Earned</a:t>
                      </a:r>
                      <a:endParaRPr lang="en-US">
                        <a:solidFill>
                          <a:schemeClr val="tx1"/>
                        </a:solidFill>
                      </a:endParaRP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lvl="0" algn="ctr">
                        <a:buNone/>
                      </a:pPr>
                      <a:r>
                        <a:rPr lang="en-US" sz="1200" b="0" i="0" u="none" strike="noStrike" noProof="0">
                          <a:solidFill>
                            <a:schemeClr val="tx1"/>
                          </a:solidFill>
                          <a:latin typeface="Calibri"/>
                        </a:rPr>
                        <a:t>HealthQuest</a:t>
                      </a:r>
                      <a:endParaRPr lang="en-US">
                        <a:solidFill>
                          <a:schemeClr val="tx1"/>
                        </a:solidFill>
                      </a:endParaRPr>
                    </a:p>
                    <a:p>
                      <a:pPr lvl="0" algn="ctr">
                        <a:buNone/>
                      </a:pPr>
                      <a:r>
                        <a:rPr lang="en-US" sz="1200" b="0" i="0" u="none" strike="noStrike" noProof="0">
                          <a:solidFill>
                            <a:schemeClr val="tx1"/>
                          </a:solidFill>
                          <a:latin typeface="Calibri"/>
                        </a:rPr>
                        <a:t>Rewards Earned</a:t>
                      </a:r>
                      <a:endParaRPr lang="en-US">
                        <a:solidFill>
                          <a:schemeClr val="tx1"/>
                        </a:solidFill>
                      </a:endParaRP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lvl="0" algn="ctr">
                        <a:buNone/>
                      </a:pPr>
                      <a:r>
                        <a:rPr lang="en-US" sz="1200" b="0" i="0" u="none" strike="noStrike" noProof="0">
                          <a:solidFill>
                            <a:schemeClr val="tx1"/>
                          </a:solidFill>
                          <a:latin typeface="Calibri"/>
                        </a:rPr>
                        <a:t>HealthQuest</a:t>
                      </a:r>
                      <a:endParaRPr lang="en-US">
                        <a:solidFill>
                          <a:schemeClr val="tx1"/>
                        </a:solidFill>
                      </a:endParaRPr>
                    </a:p>
                    <a:p>
                      <a:pPr lvl="0" algn="ctr">
                        <a:buNone/>
                      </a:pPr>
                      <a:r>
                        <a:rPr lang="en-US" sz="1200" b="0" i="0" u="none" strike="noStrike" noProof="0">
                          <a:solidFill>
                            <a:schemeClr val="tx1"/>
                          </a:solidFill>
                          <a:latin typeface="Calibri"/>
                        </a:rPr>
                        <a:t>Rewards Earned</a:t>
                      </a:r>
                      <a:endParaRPr lang="en-US">
                        <a:solidFill>
                          <a:schemeClr val="tx1"/>
                        </a:solidFill>
                      </a:endParaRPr>
                    </a:p>
                  </a:txBody>
                  <a:tcPr anchor="ctr">
                    <a:solidFill>
                      <a:schemeClr val="accent5">
                        <a:lumMod val="20000"/>
                        <a:lumOff val="80000"/>
                      </a:schemeClr>
                    </a:solidFill>
                  </a:tcPr>
                </a:tc>
                <a:tc>
                  <a:txBody>
                    <a:bodyPr/>
                    <a:lstStyle/>
                    <a:p>
                      <a:pPr lvl="0" algn="ctr">
                        <a:buNone/>
                      </a:pPr>
                      <a:r>
                        <a:rPr lang="en-US" sz="1200" b="0" i="0" u="none" strike="noStrike" noProof="0">
                          <a:solidFill>
                            <a:schemeClr val="tx1"/>
                          </a:solidFill>
                          <a:latin typeface="Calibri"/>
                        </a:rPr>
                        <a:t>HealthQuest</a:t>
                      </a:r>
                      <a:endParaRPr lang="en-US">
                        <a:solidFill>
                          <a:schemeClr val="tx1"/>
                        </a:solidFill>
                      </a:endParaRPr>
                    </a:p>
                    <a:p>
                      <a:pPr lvl="0" algn="ctr">
                        <a:buNone/>
                      </a:pPr>
                      <a:r>
                        <a:rPr lang="en-US" sz="1200" b="0" i="0" u="none" strike="noStrike" noProof="0">
                          <a:solidFill>
                            <a:schemeClr val="tx1"/>
                          </a:solidFill>
                          <a:latin typeface="Calibri"/>
                        </a:rPr>
                        <a:t>Rewards Earned</a:t>
                      </a:r>
                      <a:endParaRPr lang="en-US">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775498850"/>
                  </a:ext>
                </a:extLst>
              </a:tr>
            </a:tbl>
          </a:graphicData>
        </a:graphic>
      </p:graphicFrame>
    </p:spTree>
    <p:extLst>
      <p:ext uri="{BB962C8B-B14F-4D97-AF65-F5344CB8AC3E}">
        <p14:creationId xmlns:p14="http://schemas.microsoft.com/office/powerpoint/2010/main" val="291973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A6B9B-6B4A-4833-BB5D-810245B789CF}"/>
              </a:ext>
            </a:extLst>
          </p:cNvPr>
          <p:cNvSpPr/>
          <p:nvPr/>
        </p:nvSpPr>
        <p:spPr>
          <a:xfrm>
            <a:off x="301842" y="1835326"/>
            <a:ext cx="11467112" cy="2554545"/>
          </a:xfrm>
          <a:prstGeom prst="rect">
            <a:avLst/>
          </a:prstGeom>
        </p:spPr>
        <p:txBody>
          <a:bodyPr wrap="square">
            <a:spAutoFit/>
          </a:bodyPr>
          <a:lstStyle/>
          <a:p>
            <a:pPr algn="ctr"/>
            <a:r>
              <a:rPr lang="en-US" sz="2200" b="1" u="sng">
                <a:solidFill>
                  <a:srgbClr val="0191DA"/>
                </a:solidFill>
                <a:latin typeface="Arial" panose="020B0604020202020204" pitchFamily="34" charset="0"/>
                <a:cs typeface="Arial" panose="020B0604020202020204" pitchFamily="34" charset="0"/>
              </a:rPr>
              <a:t>Per IRS policy, to qualify for an HSA, you must meet all the following stipulations:</a:t>
            </a:r>
          </a:p>
          <a:p>
            <a:pPr algn="ctr"/>
            <a:endParaRPr lang="en-US" sz="1000">
              <a:latin typeface="Arial" panose="020B0604020202020204" pitchFamily="34" charset="0"/>
              <a:cs typeface="Arial" panose="020B0604020202020204" pitchFamily="34" charset="0"/>
            </a:endParaRPr>
          </a:p>
          <a:p>
            <a:pPr algn="ctr"/>
            <a:endParaRPr lang="en-US" sz="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Enrolled in Plan C or Plan N</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Not enrolled in Medicare (including Part A only), Medicaid or Tricare</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Not claimed as a dependent on someone else’s tax return</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Not enrolled in another non-HDHP Qualified Plan</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Not have a Medical FSA (Limited Purpose is available) </a:t>
            </a:r>
          </a:p>
        </p:txBody>
      </p:sp>
      <p:sp>
        <p:nvSpPr>
          <p:cNvPr id="3" name="Rectangle 2">
            <a:extLst>
              <a:ext uri="{FF2B5EF4-FFF2-40B4-BE49-F238E27FC236}">
                <a16:creationId xmlns:a16="http://schemas.microsoft.com/office/drawing/2014/main" id="{BD6ABE04-F437-40D0-B464-ACEF43008FE8}"/>
              </a:ext>
            </a:extLst>
          </p:cNvPr>
          <p:cNvSpPr/>
          <p:nvPr/>
        </p:nvSpPr>
        <p:spPr>
          <a:xfrm>
            <a:off x="0" y="-9525"/>
            <a:ext cx="12192000" cy="941388"/>
          </a:xfrm>
          <a:prstGeom prst="rect">
            <a:avLst/>
          </a:prstGeom>
          <a:solidFill>
            <a:srgbClr val="0191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4912BF9-9FA1-4FF1-9DC5-125016D23C11}"/>
              </a:ext>
            </a:extLst>
          </p:cNvPr>
          <p:cNvSpPr/>
          <p:nvPr/>
        </p:nvSpPr>
        <p:spPr>
          <a:xfrm>
            <a:off x="1354073" y="173654"/>
            <a:ext cx="10783721"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Health Savings Account (HSA) Eligibility Requirements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24B0893-DD3F-4E35-A964-829FCA329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8" name="Picture 7" descr="Logo, company name&#10;&#10;Description automatically generated">
            <a:extLst>
              <a:ext uri="{FF2B5EF4-FFF2-40B4-BE49-F238E27FC236}">
                <a16:creationId xmlns:a16="http://schemas.microsoft.com/office/drawing/2014/main" id="{705F319E-96C3-4E09-95A2-344B61BDE03E}"/>
              </a:ext>
            </a:extLst>
          </p:cNvPr>
          <p:cNvPicPr>
            <a:picLocks noChangeAspect="1"/>
          </p:cNvPicPr>
          <p:nvPr/>
        </p:nvPicPr>
        <p:blipFill rotWithShape="1">
          <a:blip r:embed="rId4">
            <a:extLst>
              <a:ext uri="{28A0092B-C50C-407E-A947-70E740481C1C}">
                <a14:useLocalDpi xmlns:a14="http://schemas.microsoft.com/office/drawing/2010/main" val="0"/>
              </a:ext>
            </a:extLst>
          </a:blip>
          <a:srcRect t="24988" b="33602"/>
          <a:stretch/>
        </p:blipFill>
        <p:spPr>
          <a:xfrm>
            <a:off x="933959" y="4965765"/>
            <a:ext cx="3647510" cy="990901"/>
          </a:xfrm>
          <a:prstGeom prst="rect">
            <a:avLst/>
          </a:prstGeom>
        </p:spPr>
      </p:pic>
      <p:pic>
        <p:nvPicPr>
          <p:cNvPr id="4" name="Picture 3">
            <a:extLst>
              <a:ext uri="{FF2B5EF4-FFF2-40B4-BE49-F238E27FC236}">
                <a16:creationId xmlns:a16="http://schemas.microsoft.com/office/drawing/2014/main" id="{5EC0701C-055E-93AE-F961-AF5A7BAEF2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53668" y="3773714"/>
            <a:ext cx="1820255" cy="2427006"/>
          </a:xfrm>
          <a:prstGeom prst="rect">
            <a:avLst/>
          </a:prstGeom>
        </p:spPr>
      </p:pic>
    </p:spTree>
    <p:extLst>
      <p:ext uri="{BB962C8B-B14F-4D97-AF65-F5344CB8AC3E}">
        <p14:creationId xmlns:p14="http://schemas.microsoft.com/office/powerpoint/2010/main" val="15616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0E4931-ED92-4D44-ABE4-33113057CCF6}"/>
              </a:ext>
            </a:extLst>
          </p:cNvPr>
          <p:cNvSpPr/>
          <p:nvPr/>
        </p:nvSpPr>
        <p:spPr>
          <a:xfrm>
            <a:off x="82461" y="663277"/>
            <a:ext cx="11203490" cy="2739211"/>
          </a:xfrm>
          <a:prstGeom prst="rect">
            <a:avLst/>
          </a:prstGeom>
        </p:spPr>
        <p:txBody>
          <a:bodyPr wrap="square">
            <a:spAutoFit/>
          </a:bodyPr>
          <a:lstStyle/>
          <a:p>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Plan C, </a:t>
            </a:r>
            <a:r>
              <a:rPr lang="en-US" sz="2000">
                <a:latin typeface="Arial" panose="020B0604020202020204" pitchFamily="34" charset="0"/>
                <a:cs typeface="Arial" panose="020B0604020202020204" pitchFamily="34" charset="0"/>
              </a:rPr>
              <a:t>to receive the scheduled employer contribution, you must contribute a minimum amount of $25 per pay period, or $50 per month.</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Plan N </a:t>
            </a:r>
            <a:r>
              <a:rPr lang="en-US" sz="2000">
                <a:latin typeface="Arial" panose="020B0604020202020204" pitchFamily="34" charset="0"/>
                <a:cs typeface="Arial" panose="020B0604020202020204" pitchFamily="34" charset="0"/>
              </a:rPr>
              <a:t>does not require you to contribute to receive the employer contribution to your HSA.</a:t>
            </a:r>
          </a:p>
          <a:p>
            <a:endParaRPr lang="en-US" sz="2000">
              <a:latin typeface="Arial" panose="020B0604020202020204" pitchFamily="34" charset="0"/>
              <a:cs typeface="Arial" panose="020B0604020202020204" pitchFamily="34" charset="0"/>
            </a:endParaRPr>
          </a:p>
          <a:p>
            <a:pPr algn="ctr"/>
            <a:r>
              <a:rPr lang="en-US" sz="2000" i="1">
                <a:latin typeface="Arial" panose="020B0604020202020204" pitchFamily="34" charset="0"/>
                <a:cs typeface="Arial" panose="020B0604020202020204" pitchFamily="34" charset="0"/>
              </a:rPr>
              <a:t>In addition to the employer contributions and your contributions, </a:t>
            </a:r>
          </a:p>
          <a:p>
            <a:pPr algn="ctr"/>
            <a:r>
              <a:rPr lang="en-US" sz="2000" i="1">
                <a:latin typeface="Arial" panose="020B0604020202020204" pitchFamily="34" charset="0"/>
                <a:cs typeface="Arial" panose="020B0604020202020204" pitchFamily="34" charset="0"/>
              </a:rPr>
              <a:t>your HealthQuest Rewards Dollars will be deposited in your HSA.</a:t>
            </a:r>
          </a:p>
        </p:txBody>
      </p:sp>
      <p:sp>
        <p:nvSpPr>
          <p:cNvPr id="4" name="Rectangle 3">
            <a:extLst>
              <a:ext uri="{FF2B5EF4-FFF2-40B4-BE49-F238E27FC236}">
                <a16:creationId xmlns:a16="http://schemas.microsoft.com/office/drawing/2014/main" id="{E63A9976-13F6-42A8-A527-5D370E664EA8}"/>
              </a:ext>
            </a:extLst>
          </p:cNvPr>
          <p:cNvSpPr/>
          <p:nvPr/>
        </p:nvSpPr>
        <p:spPr>
          <a:xfrm>
            <a:off x="0" y="-9525"/>
            <a:ext cx="12192000" cy="941388"/>
          </a:xfrm>
          <a:prstGeom prst="rect">
            <a:avLst/>
          </a:prstGeom>
          <a:solidFill>
            <a:srgbClr val="0191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E8B085B6-6E8C-4CC1-A351-4B93B6FF9DF9}"/>
              </a:ext>
            </a:extLst>
          </p:cNvPr>
          <p:cNvSpPr/>
          <p:nvPr/>
        </p:nvSpPr>
        <p:spPr>
          <a:xfrm>
            <a:off x="1663075" y="173654"/>
            <a:ext cx="3708066"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HSA Contributions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39C264-403E-40EA-94F4-E22545166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8" name="TextBox 7">
            <a:extLst>
              <a:ext uri="{FF2B5EF4-FFF2-40B4-BE49-F238E27FC236}">
                <a16:creationId xmlns:a16="http://schemas.microsoft.com/office/drawing/2014/main" id="{6594E014-9E5B-44F7-B867-F01333700C46}"/>
              </a:ext>
            </a:extLst>
          </p:cNvPr>
          <p:cNvSpPr txBox="1"/>
          <p:nvPr/>
        </p:nvSpPr>
        <p:spPr>
          <a:xfrm>
            <a:off x="3164114" y="4348182"/>
            <a:ext cx="6154056" cy="369332"/>
          </a:xfrm>
          <a:prstGeom prst="rect">
            <a:avLst/>
          </a:prstGeom>
          <a:noFill/>
        </p:spPr>
        <p:txBody>
          <a:bodyPr wrap="square">
            <a:spAutoFit/>
          </a:bodyPr>
          <a:lstStyle/>
          <a:p>
            <a:pPr marL="0" indent="0">
              <a:buFont typeface="Arial" panose="020B0604020202020204" pitchFamily="34" charset="0"/>
              <a:buNone/>
            </a:pPr>
            <a:endParaRPr lang="en-US"/>
          </a:p>
        </p:txBody>
      </p:sp>
      <p:sp>
        <p:nvSpPr>
          <p:cNvPr id="10" name="TextBox 9">
            <a:extLst>
              <a:ext uri="{FF2B5EF4-FFF2-40B4-BE49-F238E27FC236}">
                <a16:creationId xmlns:a16="http://schemas.microsoft.com/office/drawing/2014/main" id="{9E0E1F65-5F84-46DD-87CA-6B41B77A328C}"/>
              </a:ext>
            </a:extLst>
          </p:cNvPr>
          <p:cNvSpPr txBox="1"/>
          <p:nvPr/>
        </p:nvSpPr>
        <p:spPr>
          <a:xfrm>
            <a:off x="82461" y="3569704"/>
            <a:ext cx="12008925" cy="1692771"/>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Ø"/>
            </a:pPr>
            <a:r>
              <a:rPr lang="en-US" sz="2400" b="1">
                <a:solidFill>
                  <a:srgbClr val="0191DA"/>
                </a:solidFill>
                <a:latin typeface="Arial"/>
                <a:cs typeface="Arial"/>
              </a:rPr>
              <a:t>IRS 2024 HSA Maximums</a:t>
            </a:r>
            <a:endParaRPr lang="en-US" sz="2400">
              <a:solidFill>
                <a:srgbClr val="0191DA"/>
              </a:solidFill>
              <a:latin typeface="Arial"/>
              <a:cs typeface="Arial"/>
            </a:endParaRPr>
          </a:p>
          <a:p>
            <a:pPr marL="800100" lvl="1" indent="-342900">
              <a:buFont typeface="Arial" panose="020B0604020202020204" pitchFamily="34" charset="0"/>
              <a:buChar char="•"/>
            </a:pPr>
            <a:r>
              <a:rPr lang="en-US" sz="2000">
                <a:latin typeface="Arial"/>
                <a:cs typeface="Arial"/>
              </a:rPr>
              <a:t>Single $4,150</a:t>
            </a:r>
            <a:endParaRPr lang="en-US" sz="20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a:latin typeface="Arial"/>
                <a:cs typeface="Arial"/>
              </a:rPr>
              <a:t>Family $8,300</a:t>
            </a:r>
            <a:endParaRPr lang="en-US" sz="20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a:latin typeface="Arial"/>
                <a:cs typeface="Arial"/>
              </a:rPr>
              <a:t>In addition, if you are age 55 or older, you may make an additional “catch-up” contribution of $1,000 each year.</a:t>
            </a:r>
          </a:p>
        </p:txBody>
      </p:sp>
      <p:sp>
        <p:nvSpPr>
          <p:cNvPr id="12" name="TextBox 11">
            <a:extLst>
              <a:ext uri="{FF2B5EF4-FFF2-40B4-BE49-F238E27FC236}">
                <a16:creationId xmlns:a16="http://schemas.microsoft.com/office/drawing/2014/main" id="{46A894F8-A64E-475D-A326-5A40F0D768E3}"/>
              </a:ext>
            </a:extLst>
          </p:cNvPr>
          <p:cNvSpPr txBox="1"/>
          <p:nvPr/>
        </p:nvSpPr>
        <p:spPr>
          <a:xfrm>
            <a:off x="82461" y="5361016"/>
            <a:ext cx="12192000" cy="1077218"/>
          </a:xfrm>
          <a:prstGeom prst="rect">
            <a:avLst/>
          </a:prstGeom>
          <a:noFill/>
        </p:spPr>
        <p:txBody>
          <a:bodyPr wrap="square">
            <a:spAutoFit/>
          </a:bodyPr>
          <a:lstStyle/>
          <a:p>
            <a:pPr marL="342900" indent="-342900">
              <a:buFont typeface="Wingdings" panose="05000000000000000000" pitchFamily="2" charset="2"/>
              <a:buChar char="Ø"/>
            </a:pPr>
            <a:r>
              <a:rPr lang="en-US" sz="2400" b="1">
                <a:solidFill>
                  <a:srgbClr val="0191DA"/>
                </a:solidFill>
                <a:latin typeface="Arial" panose="020B0604020202020204" pitchFamily="34" charset="0"/>
                <a:cs typeface="Arial" panose="020B0604020202020204" pitchFamily="34" charset="0"/>
              </a:rPr>
              <a:t>HSA – the funds belong to you!</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As funds accumulate in your HSA, you will have additional investment options available.</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Your money goes with you, even after you leave employment since it belongs to you.</a:t>
            </a:r>
          </a:p>
        </p:txBody>
      </p:sp>
    </p:spTree>
    <p:extLst>
      <p:ext uri="{BB962C8B-B14F-4D97-AF65-F5344CB8AC3E}">
        <p14:creationId xmlns:p14="http://schemas.microsoft.com/office/powerpoint/2010/main" val="37222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29454-DFD3-4822-B7F7-BA18AEAFC078}"/>
              </a:ext>
            </a:extLst>
          </p:cNvPr>
          <p:cNvSpPr/>
          <p:nvPr/>
        </p:nvSpPr>
        <p:spPr>
          <a:xfrm>
            <a:off x="0" y="-9525"/>
            <a:ext cx="12192000" cy="941388"/>
          </a:xfrm>
          <a:prstGeom prst="rect">
            <a:avLst/>
          </a:prstGeom>
          <a:solidFill>
            <a:srgbClr val="0191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4D85D4C-7A7B-4868-A47E-415150854861}"/>
              </a:ext>
            </a:extLst>
          </p:cNvPr>
          <p:cNvSpPr/>
          <p:nvPr/>
        </p:nvSpPr>
        <p:spPr>
          <a:xfrm>
            <a:off x="1709459" y="173654"/>
            <a:ext cx="3708066"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HSA Contributions</a:t>
            </a:r>
          </a:p>
        </p:txBody>
      </p:sp>
      <p:pic>
        <p:nvPicPr>
          <p:cNvPr id="8" name="Picture 7">
            <a:extLst>
              <a:ext uri="{FF2B5EF4-FFF2-40B4-BE49-F238E27FC236}">
                <a16:creationId xmlns:a16="http://schemas.microsoft.com/office/drawing/2014/main" id="{7D0543D6-2DDB-4907-A04E-2F8495C56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aphicFrame>
        <p:nvGraphicFramePr>
          <p:cNvPr id="2" name="Table 3">
            <a:extLst>
              <a:ext uri="{FF2B5EF4-FFF2-40B4-BE49-F238E27FC236}">
                <a16:creationId xmlns:a16="http://schemas.microsoft.com/office/drawing/2014/main" id="{BE342CA1-CBEA-44A3-B4C1-EF68CB151C30}"/>
              </a:ext>
            </a:extLst>
          </p:cNvPr>
          <p:cNvGraphicFramePr>
            <a:graphicFrameLocks noGrp="1"/>
          </p:cNvGraphicFramePr>
          <p:nvPr>
            <p:extLst>
              <p:ext uri="{D42A27DB-BD31-4B8C-83A1-F6EECF244321}">
                <p14:modId xmlns:p14="http://schemas.microsoft.com/office/powerpoint/2010/main" val="575096022"/>
              </p:ext>
            </p:extLst>
          </p:nvPr>
        </p:nvGraphicFramePr>
        <p:xfrm>
          <a:off x="541539" y="1512598"/>
          <a:ext cx="10857392" cy="4897080"/>
        </p:xfrm>
        <a:graphic>
          <a:graphicData uri="http://schemas.openxmlformats.org/drawingml/2006/table">
            <a:tbl>
              <a:tblPr firstRow="1" bandRow="1">
                <a:tableStyleId>{5C22544A-7EE6-4342-B048-85BDC9FD1C3A}</a:tableStyleId>
              </a:tblPr>
              <a:tblGrid>
                <a:gridCol w="1551056">
                  <a:extLst>
                    <a:ext uri="{9D8B030D-6E8A-4147-A177-3AD203B41FA5}">
                      <a16:colId xmlns:a16="http://schemas.microsoft.com/office/drawing/2014/main" val="3227941296"/>
                    </a:ext>
                  </a:extLst>
                </a:gridCol>
                <a:gridCol w="1551056">
                  <a:extLst>
                    <a:ext uri="{9D8B030D-6E8A-4147-A177-3AD203B41FA5}">
                      <a16:colId xmlns:a16="http://schemas.microsoft.com/office/drawing/2014/main" val="1129206919"/>
                    </a:ext>
                  </a:extLst>
                </a:gridCol>
                <a:gridCol w="1551056">
                  <a:extLst>
                    <a:ext uri="{9D8B030D-6E8A-4147-A177-3AD203B41FA5}">
                      <a16:colId xmlns:a16="http://schemas.microsoft.com/office/drawing/2014/main" val="1658002144"/>
                    </a:ext>
                  </a:extLst>
                </a:gridCol>
                <a:gridCol w="1551056">
                  <a:extLst>
                    <a:ext uri="{9D8B030D-6E8A-4147-A177-3AD203B41FA5}">
                      <a16:colId xmlns:a16="http://schemas.microsoft.com/office/drawing/2014/main" val="3795919178"/>
                    </a:ext>
                  </a:extLst>
                </a:gridCol>
                <a:gridCol w="1551056">
                  <a:extLst>
                    <a:ext uri="{9D8B030D-6E8A-4147-A177-3AD203B41FA5}">
                      <a16:colId xmlns:a16="http://schemas.microsoft.com/office/drawing/2014/main" val="1556335082"/>
                    </a:ext>
                  </a:extLst>
                </a:gridCol>
                <a:gridCol w="1551056">
                  <a:extLst>
                    <a:ext uri="{9D8B030D-6E8A-4147-A177-3AD203B41FA5}">
                      <a16:colId xmlns:a16="http://schemas.microsoft.com/office/drawing/2014/main" val="819801533"/>
                    </a:ext>
                  </a:extLst>
                </a:gridCol>
                <a:gridCol w="1551056">
                  <a:extLst>
                    <a:ext uri="{9D8B030D-6E8A-4147-A177-3AD203B41FA5}">
                      <a16:colId xmlns:a16="http://schemas.microsoft.com/office/drawing/2014/main" val="3180816102"/>
                    </a:ext>
                  </a:extLst>
                </a:gridCol>
              </a:tblGrid>
              <a:tr h="612723">
                <a:tc gridSpan="7">
                  <a:txBody>
                    <a:bodyPr/>
                    <a:lstStyle/>
                    <a:p>
                      <a:pPr algn="ctr"/>
                      <a:r>
                        <a:rPr lang="en-US" sz="2400"/>
                        <a:t>EMPLOYER CONTRIBUTIONS | Health Savings Account</a:t>
                      </a:r>
                    </a:p>
                  </a:txBody>
                  <a:tcPr anchor="ctr">
                    <a:solidFill>
                      <a:srgbClr val="0191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983055"/>
                  </a:ext>
                </a:extLst>
              </a:tr>
              <a:tr h="619323">
                <a:tc>
                  <a:txBody>
                    <a:bodyPr/>
                    <a:lstStyle/>
                    <a:p>
                      <a:endParaRPr lang="en-US" sz="1200"/>
                    </a:p>
                  </a:txBody>
                  <a:tcPr>
                    <a:lnR w="12700" cap="flat" cmpd="sng" algn="ctr">
                      <a:solidFill>
                        <a:schemeClr val="tx1"/>
                      </a:solidFill>
                      <a:prstDash val="solid"/>
                      <a:round/>
                      <a:headEnd type="none" w="med" len="med"/>
                      <a:tailEnd type="none" w="med" len="med"/>
                    </a:lnR>
                    <a:solidFill>
                      <a:srgbClr val="0191DA"/>
                    </a:solidFill>
                  </a:tcPr>
                </a:tc>
                <a:tc gridSpan="3">
                  <a:txBody>
                    <a:bodyPr/>
                    <a:lstStyle/>
                    <a:p>
                      <a:pPr lvl="0" algn="ctr">
                        <a:buNone/>
                      </a:pPr>
                      <a:r>
                        <a:rPr lang="en-US" sz="1400" b="1"/>
                        <a:t>Full-Time 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a:r>
                        <a:rPr lang="en-US" sz="1400" b="1"/>
                        <a:t>Part-Time Employee</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5129274"/>
                  </a:ext>
                </a:extLst>
              </a:tr>
              <a:tr h="763549">
                <a:tc>
                  <a:txBody>
                    <a:bodyPr/>
                    <a:lstStyle/>
                    <a:p>
                      <a:endParaRPr lang="en-US" sz="1200"/>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b="1">
                          <a:solidFill>
                            <a:schemeClr val="bg1"/>
                          </a:solidFill>
                        </a:rPr>
                        <a:t>Employee Only</a:t>
                      </a:r>
                    </a:p>
                  </a:txBody>
                  <a:tcPr anchor="ctr">
                    <a:lnL w="12700" cap="flat" cmpd="sng" algn="ctr">
                      <a:solidFill>
                        <a:schemeClr val="tx1"/>
                      </a:solidFill>
                      <a:prstDash val="solid"/>
                      <a:round/>
                      <a:headEnd type="none" w="med" len="med"/>
                      <a:tailEnd type="none" w="med" len="med"/>
                    </a:lnL>
                    <a:solidFill>
                      <a:srgbClr val="0191DA"/>
                    </a:solidFill>
                  </a:tcPr>
                </a:tc>
                <a:tc>
                  <a:txBody>
                    <a:bodyPr/>
                    <a:lstStyle/>
                    <a:p>
                      <a:pPr algn="ctr"/>
                      <a:r>
                        <a:rPr lang="en-US" sz="1200" b="1">
                          <a:solidFill>
                            <a:schemeClr val="bg1"/>
                          </a:solidFill>
                        </a:rPr>
                        <a:t>Employee/Spouse &amp; Family</a:t>
                      </a:r>
                    </a:p>
                  </a:txBody>
                  <a:tcPr anchor="ctr">
                    <a:solidFill>
                      <a:srgbClr val="0191DA"/>
                    </a:solidFill>
                  </a:tcPr>
                </a:tc>
                <a:tc>
                  <a:txBody>
                    <a:bodyPr/>
                    <a:lstStyle/>
                    <a:p>
                      <a:pPr algn="ctr"/>
                      <a:r>
                        <a:rPr lang="en-US" sz="1200" b="1">
                          <a:solidFill>
                            <a:schemeClr val="bg1"/>
                          </a:solidFill>
                        </a:rPr>
                        <a:t>Employee/Child(ren)</a:t>
                      </a: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lvl="0" algn="ctr">
                        <a:buNone/>
                      </a:pPr>
                      <a:r>
                        <a:rPr lang="en-US" sz="1200" b="1" i="0" u="none" strike="noStrike" noProof="0">
                          <a:solidFill>
                            <a:schemeClr val="bg1"/>
                          </a:solidFill>
                          <a:latin typeface="Calibri"/>
                        </a:rPr>
                        <a:t>Employee Only</a:t>
                      </a:r>
                      <a:endParaRPr lang="en-US" b="1">
                        <a:solidFill>
                          <a:schemeClr val="bg1"/>
                        </a:solidFill>
                      </a:endParaRPr>
                    </a:p>
                  </a:txBody>
                  <a:tcPr anchor="ctr">
                    <a:lnL w="12700" cap="flat" cmpd="sng" algn="ctr">
                      <a:solidFill>
                        <a:schemeClr val="tx1"/>
                      </a:solidFill>
                      <a:prstDash val="solid"/>
                      <a:round/>
                      <a:headEnd type="none" w="med" len="med"/>
                      <a:tailEnd type="none" w="med" len="med"/>
                    </a:lnL>
                    <a:solidFill>
                      <a:srgbClr val="0191DA"/>
                    </a:solidFill>
                  </a:tcPr>
                </a:tc>
                <a:tc>
                  <a:txBody>
                    <a:bodyPr/>
                    <a:lstStyle/>
                    <a:p>
                      <a:pPr lvl="0" algn="ctr">
                        <a:buNone/>
                      </a:pPr>
                      <a:r>
                        <a:rPr lang="en-US" sz="1200" b="1" i="0" u="none" strike="noStrike" noProof="0">
                          <a:solidFill>
                            <a:schemeClr val="bg1"/>
                          </a:solidFill>
                          <a:latin typeface="Calibri"/>
                        </a:rPr>
                        <a:t>Employee/Spouse &amp; Family</a:t>
                      </a:r>
                      <a:endParaRPr lang="en-US" b="1">
                        <a:solidFill>
                          <a:schemeClr val="bg1"/>
                        </a:solidFill>
                      </a:endParaRPr>
                    </a:p>
                  </a:txBody>
                  <a:tcPr anchor="ctr">
                    <a:solidFill>
                      <a:srgbClr val="0191DA"/>
                    </a:solidFill>
                  </a:tcPr>
                </a:tc>
                <a:tc>
                  <a:txBody>
                    <a:bodyPr/>
                    <a:lstStyle/>
                    <a:p>
                      <a:pPr lvl="0" algn="ctr">
                        <a:buNone/>
                      </a:pPr>
                      <a:r>
                        <a:rPr lang="en-US" sz="1200" b="1" i="0" u="none" strike="noStrike" noProof="0">
                          <a:solidFill>
                            <a:schemeClr val="bg1"/>
                          </a:solidFill>
                          <a:latin typeface="Calibri"/>
                        </a:rPr>
                        <a:t>Employee/Child(ren)</a:t>
                      </a:r>
                      <a:endParaRPr lang="en-US" b="1">
                        <a:solidFill>
                          <a:schemeClr val="bg1"/>
                        </a:solidFill>
                      </a:endParaRPr>
                    </a:p>
                  </a:txBody>
                  <a:tcPr anchor="ctr">
                    <a:solidFill>
                      <a:srgbClr val="0191DA"/>
                    </a:solidFill>
                  </a:tcPr>
                </a:tc>
                <a:extLst>
                  <a:ext uri="{0D108BD9-81ED-4DB2-BD59-A6C34878D82A}">
                    <a16:rowId xmlns:a16="http://schemas.microsoft.com/office/drawing/2014/main" val="3086445309"/>
                  </a:ext>
                </a:extLst>
              </a:tr>
              <a:tr h="763549">
                <a:tc>
                  <a:txBody>
                    <a:bodyPr/>
                    <a:lstStyle/>
                    <a:p>
                      <a:pPr lvl="0">
                        <a:buNone/>
                      </a:pPr>
                      <a:r>
                        <a:rPr lang="en-US" sz="1600" b="1" i="0" u="none" strike="noStrike" noProof="0">
                          <a:solidFill>
                            <a:schemeClr val="bg1"/>
                          </a:solidFill>
                          <a:latin typeface="Calibri"/>
                        </a:rPr>
                        <a:t>IRS Maximum</a:t>
                      </a:r>
                      <a:endParaRPr lang="en-US" sz="2400" b="1">
                        <a:solidFill>
                          <a:schemeClr val="bg1"/>
                        </a:solidFill>
                      </a:endParaRP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t>$4,150</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a:t>$8,300</a:t>
                      </a:r>
                    </a:p>
                  </a:txBody>
                  <a:tcPr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$8,300</a:t>
                      </a: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a:t>$4,150</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$8,300</a:t>
                      </a:r>
                    </a:p>
                  </a:txBody>
                  <a:tcPr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$8,300</a:t>
                      </a:r>
                    </a:p>
                  </a:txBody>
                  <a:tcPr anchor="ctr">
                    <a:solidFill>
                      <a:schemeClr val="accent5">
                        <a:lumMod val="40000"/>
                        <a:lumOff val="60000"/>
                      </a:schemeClr>
                    </a:solidFill>
                  </a:tcPr>
                </a:tc>
                <a:extLst>
                  <a:ext uri="{0D108BD9-81ED-4DB2-BD59-A6C34878D82A}">
                    <a16:rowId xmlns:a16="http://schemas.microsoft.com/office/drawing/2014/main" val="2897570826"/>
                  </a:ext>
                </a:extLst>
              </a:tr>
              <a:tr h="1068968">
                <a:tc>
                  <a:txBody>
                    <a:bodyPr/>
                    <a:lstStyle/>
                    <a:p>
                      <a:r>
                        <a:rPr lang="en-US" sz="1800" b="1">
                          <a:solidFill>
                            <a:schemeClr val="bg1"/>
                          </a:solidFill>
                        </a:rPr>
                        <a:t>Plan C</a:t>
                      </a: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solidFill>
                            <a:schemeClr val="bg1"/>
                          </a:solidFill>
                        </a:rPr>
                        <a:t>$250 per quarter</a:t>
                      </a:r>
                    </a:p>
                    <a:p>
                      <a:pPr lvl="0" algn="ctr">
                        <a:buNone/>
                      </a:pPr>
                      <a:r>
                        <a:rPr lang="en-US" sz="1200">
                          <a:solidFill>
                            <a:schemeClr val="bg1"/>
                          </a:solidFill>
                        </a:rPr>
                        <a:t>$1,000 year</a:t>
                      </a:r>
                    </a:p>
                  </a:txBody>
                  <a:tcPr anchor="ctr">
                    <a:lnL w="12700" cap="flat" cmpd="sng" algn="ctr">
                      <a:solidFill>
                        <a:schemeClr val="tx1"/>
                      </a:solidFill>
                      <a:prstDash val="solid"/>
                      <a:round/>
                      <a:headEnd type="none" w="med" len="med"/>
                      <a:tailEnd type="none" w="med" len="med"/>
                    </a:lnL>
                    <a:solidFill>
                      <a:srgbClr val="0191DA"/>
                    </a:solidFill>
                  </a:tcPr>
                </a:tc>
                <a:tc>
                  <a:txBody>
                    <a:bodyPr/>
                    <a:lstStyle/>
                    <a:p>
                      <a:pPr algn="ctr"/>
                      <a:r>
                        <a:rPr lang="en-US" sz="1200">
                          <a:solidFill>
                            <a:schemeClr val="bg1"/>
                          </a:solidFill>
                        </a:rPr>
                        <a:t>$500 per quarter</a:t>
                      </a:r>
                    </a:p>
                    <a:p>
                      <a:pPr lvl="0" algn="ctr">
                        <a:buNone/>
                      </a:pPr>
                      <a:r>
                        <a:rPr lang="en-US" sz="1200">
                          <a:solidFill>
                            <a:schemeClr val="bg1"/>
                          </a:solidFill>
                        </a:rPr>
                        <a:t>$2,000 year</a:t>
                      </a:r>
                    </a:p>
                  </a:txBody>
                  <a:tcPr anchor="ctr">
                    <a:solidFill>
                      <a:srgbClr val="0191DA"/>
                    </a:solidFill>
                  </a:tcPr>
                </a:tc>
                <a:tc>
                  <a:txBody>
                    <a:bodyPr/>
                    <a:lstStyle/>
                    <a:p>
                      <a:pPr algn="ctr"/>
                      <a:r>
                        <a:rPr lang="en-US" sz="1200">
                          <a:solidFill>
                            <a:schemeClr val="bg1"/>
                          </a:solidFill>
                        </a:rPr>
                        <a:t>$500 per quarter</a:t>
                      </a:r>
                    </a:p>
                    <a:p>
                      <a:pPr lvl="0" algn="ctr">
                        <a:buNone/>
                      </a:pPr>
                      <a:r>
                        <a:rPr lang="en-US" sz="1200">
                          <a:solidFill>
                            <a:schemeClr val="bg1"/>
                          </a:solidFill>
                        </a:rPr>
                        <a:t>$2,000 year</a:t>
                      </a: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solidFill>
                            <a:schemeClr val="bg1"/>
                          </a:solidFill>
                        </a:rPr>
                        <a:t>$156.30 per quarter</a:t>
                      </a:r>
                    </a:p>
                    <a:p>
                      <a:pPr lvl="0" algn="ctr">
                        <a:buNone/>
                      </a:pPr>
                      <a:r>
                        <a:rPr lang="en-US" sz="1200">
                          <a:solidFill>
                            <a:schemeClr val="bg1"/>
                          </a:solidFill>
                        </a:rPr>
                        <a:t>$625.20  year</a:t>
                      </a:r>
                    </a:p>
                  </a:txBody>
                  <a:tcPr anchor="ctr">
                    <a:lnL w="12700" cap="flat" cmpd="sng" algn="ctr">
                      <a:solidFill>
                        <a:schemeClr val="tx1"/>
                      </a:solidFill>
                      <a:prstDash val="solid"/>
                      <a:round/>
                      <a:headEnd type="none" w="med" len="med"/>
                      <a:tailEnd type="none" w="med" len="med"/>
                    </a:lnL>
                    <a:solidFill>
                      <a:srgbClr val="0191DA"/>
                    </a:solidFill>
                  </a:tcPr>
                </a:tc>
                <a:tc>
                  <a:txBody>
                    <a:bodyPr/>
                    <a:lstStyle/>
                    <a:p>
                      <a:pPr algn="ctr"/>
                      <a:r>
                        <a:rPr lang="en-US" sz="1200">
                          <a:solidFill>
                            <a:schemeClr val="bg1"/>
                          </a:solidFill>
                        </a:rPr>
                        <a:t>$296.88 per quarter</a:t>
                      </a:r>
                    </a:p>
                    <a:p>
                      <a:pPr lvl="0" algn="ctr">
                        <a:buNone/>
                      </a:pPr>
                      <a:r>
                        <a:rPr lang="en-US" sz="1200">
                          <a:solidFill>
                            <a:schemeClr val="bg1"/>
                          </a:solidFill>
                        </a:rPr>
                        <a:t>$1,187.52 year</a:t>
                      </a:r>
                    </a:p>
                  </a:txBody>
                  <a:tcPr anchor="ctr">
                    <a:solidFill>
                      <a:srgbClr val="0191DA"/>
                    </a:solidFill>
                  </a:tcPr>
                </a:tc>
                <a:tc>
                  <a:txBody>
                    <a:bodyPr/>
                    <a:lstStyle/>
                    <a:p>
                      <a:pPr algn="ctr"/>
                      <a:r>
                        <a:rPr lang="en-US" sz="1200">
                          <a:solidFill>
                            <a:schemeClr val="bg1"/>
                          </a:solidFill>
                        </a:rPr>
                        <a:t>$296.88 per quarter</a:t>
                      </a:r>
                    </a:p>
                    <a:p>
                      <a:pPr lvl="0" algn="ctr">
                        <a:buNone/>
                      </a:pPr>
                      <a:r>
                        <a:rPr lang="en-US" sz="1200">
                          <a:solidFill>
                            <a:schemeClr val="bg1"/>
                          </a:solidFill>
                        </a:rPr>
                        <a:t>$1,187.52 year</a:t>
                      </a:r>
                    </a:p>
                  </a:txBody>
                  <a:tcPr anchor="ctr">
                    <a:solidFill>
                      <a:srgbClr val="0191DA"/>
                    </a:solidFill>
                  </a:tcPr>
                </a:tc>
                <a:extLst>
                  <a:ext uri="{0D108BD9-81ED-4DB2-BD59-A6C34878D82A}">
                    <a16:rowId xmlns:a16="http://schemas.microsoft.com/office/drawing/2014/main" val="3848814103"/>
                  </a:ext>
                </a:extLst>
              </a:tr>
              <a:tr h="1068968">
                <a:tc>
                  <a:txBody>
                    <a:bodyPr/>
                    <a:lstStyle/>
                    <a:p>
                      <a:r>
                        <a:rPr lang="en-US" sz="1800" b="1">
                          <a:solidFill>
                            <a:schemeClr val="bg1"/>
                          </a:solidFill>
                        </a:rPr>
                        <a:t>Plan N</a:t>
                      </a:r>
                    </a:p>
                  </a:txBody>
                  <a:tcPr anchor="ctr">
                    <a:lnR w="12700" cap="flat" cmpd="sng" algn="ctr">
                      <a:solidFill>
                        <a:schemeClr val="tx1"/>
                      </a:solidFill>
                      <a:prstDash val="solid"/>
                      <a:round/>
                      <a:headEnd type="none" w="med" len="med"/>
                      <a:tailEnd type="none" w="med" len="med"/>
                    </a:lnR>
                    <a:solidFill>
                      <a:srgbClr val="0191DA"/>
                    </a:solidFill>
                  </a:tcPr>
                </a:tc>
                <a:tc>
                  <a:txBody>
                    <a:bodyPr/>
                    <a:lstStyle/>
                    <a:p>
                      <a:pPr algn="ctr"/>
                      <a:r>
                        <a:rPr lang="en-US" sz="1200"/>
                        <a:t>$125 per quarter</a:t>
                      </a:r>
                    </a:p>
                    <a:p>
                      <a:pPr lvl="0" algn="ctr">
                        <a:buNone/>
                      </a:pPr>
                      <a:r>
                        <a:rPr lang="en-US" sz="1200"/>
                        <a:t>$500 year</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a:t>$281.25 per quarter</a:t>
                      </a:r>
                    </a:p>
                    <a:p>
                      <a:pPr lvl="0" algn="ctr">
                        <a:buNone/>
                      </a:pPr>
                      <a:r>
                        <a:rPr lang="en-US" sz="1200"/>
                        <a:t>$1,125 year</a:t>
                      </a:r>
                    </a:p>
                  </a:txBody>
                  <a:tcPr anchor="ctr">
                    <a:solidFill>
                      <a:schemeClr val="accent5">
                        <a:lumMod val="40000"/>
                        <a:lumOff val="60000"/>
                      </a:schemeClr>
                    </a:solidFill>
                  </a:tcPr>
                </a:tc>
                <a:tc>
                  <a:txBody>
                    <a:bodyPr/>
                    <a:lstStyle/>
                    <a:p>
                      <a:pPr algn="ctr"/>
                      <a:r>
                        <a:rPr lang="en-US" sz="1200"/>
                        <a:t>$250 per quarter</a:t>
                      </a:r>
                    </a:p>
                    <a:p>
                      <a:pPr lvl="0" algn="ctr">
                        <a:buNone/>
                      </a:pPr>
                      <a:r>
                        <a:rPr lang="en-US" sz="1200"/>
                        <a:t>$1,000 year</a:t>
                      </a: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a:t>$78.15 per quarter</a:t>
                      </a:r>
                    </a:p>
                    <a:p>
                      <a:pPr lvl="0" algn="ctr">
                        <a:buNone/>
                      </a:pPr>
                      <a:r>
                        <a:rPr lang="en-US" sz="1200"/>
                        <a:t>$312.60 year</a:t>
                      </a: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a:t>$210.94 per quarter</a:t>
                      </a:r>
                    </a:p>
                    <a:p>
                      <a:pPr lvl="0" algn="ctr">
                        <a:buNone/>
                      </a:pPr>
                      <a:r>
                        <a:rPr lang="en-US" sz="1200"/>
                        <a:t>$843.76 year</a:t>
                      </a:r>
                    </a:p>
                  </a:txBody>
                  <a:tcPr anchor="ctr">
                    <a:solidFill>
                      <a:schemeClr val="accent5">
                        <a:lumMod val="40000"/>
                        <a:lumOff val="60000"/>
                      </a:schemeClr>
                    </a:solidFill>
                  </a:tcPr>
                </a:tc>
                <a:tc>
                  <a:txBody>
                    <a:bodyPr/>
                    <a:lstStyle/>
                    <a:p>
                      <a:pPr algn="ctr"/>
                      <a:r>
                        <a:rPr lang="en-US" sz="1200"/>
                        <a:t>$148.44 per quarter</a:t>
                      </a:r>
                    </a:p>
                    <a:p>
                      <a:pPr lvl="0" algn="ctr">
                        <a:buNone/>
                      </a:pPr>
                      <a:r>
                        <a:rPr lang="en-US" sz="1200"/>
                        <a:t>$593.76 year</a:t>
                      </a:r>
                    </a:p>
                  </a:txBody>
                  <a:tcPr anchor="ctr">
                    <a:solidFill>
                      <a:schemeClr val="accent5">
                        <a:lumMod val="40000"/>
                        <a:lumOff val="60000"/>
                      </a:schemeClr>
                    </a:solidFill>
                  </a:tcPr>
                </a:tc>
                <a:extLst>
                  <a:ext uri="{0D108BD9-81ED-4DB2-BD59-A6C34878D82A}">
                    <a16:rowId xmlns:a16="http://schemas.microsoft.com/office/drawing/2014/main" val="2387140936"/>
                  </a:ext>
                </a:extLst>
              </a:tr>
            </a:tbl>
          </a:graphicData>
        </a:graphic>
      </p:graphicFrame>
    </p:spTree>
    <p:extLst>
      <p:ext uri="{BB962C8B-B14F-4D97-AF65-F5344CB8AC3E}">
        <p14:creationId xmlns:p14="http://schemas.microsoft.com/office/powerpoint/2010/main" val="206052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DF8FB-6594-426A-9555-6E906B03253D}"/>
              </a:ext>
            </a:extLst>
          </p:cNvPr>
          <p:cNvSpPr/>
          <p:nvPr/>
        </p:nvSpPr>
        <p:spPr>
          <a:xfrm>
            <a:off x="0" y="-9525"/>
            <a:ext cx="12192000" cy="941388"/>
          </a:xfrm>
          <a:prstGeom prst="rect">
            <a:avLst/>
          </a:prstGeom>
          <a:solidFill>
            <a:srgbClr val="0D3B6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FDCF8EB-CE1D-4751-8D5F-C08128315099}"/>
              </a:ext>
            </a:extLst>
          </p:cNvPr>
          <p:cNvSpPr/>
          <p:nvPr/>
        </p:nvSpPr>
        <p:spPr>
          <a:xfrm>
            <a:off x="1716507" y="173654"/>
            <a:ext cx="4758034"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Delta Dental Coverage</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a:extLst>
              <a:ext uri="{FF2B5EF4-FFF2-40B4-BE49-F238E27FC236}">
                <a16:creationId xmlns:a16="http://schemas.microsoft.com/office/drawing/2014/main" id="{60253F84-AA1B-416F-AD36-75B12F6EC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671" y="1145682"/>
            <a:ext cx="4730728" cy="1163203"/>
          </a:xfrm>
          <a:prstGeom prst="rect">
            <a:avLst/>
          </a:prstGeom>
        </p:spPr>
      </p:pic>
      <p:sp>
        <p:nvSpPr>
          <p:cNvPr id="2" name="TextBox 1"/>
          <p:cNvSpPr txBox="1"/>
          <p:nvPr/>
        </p:nvSpPr>
        <p:spPr>
          <a:xfrm>
            <a:off x="4269096" y="3013501"/>
            <a:ext cx="4486597" cy="830997"/>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Delta Dental PPO</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Delta Dental Premier</a:t>
            </a:r>
          </a:p>
        </p:txBody>
      </p:sp>
      <p:sp>
        <p:nvSpPr>
          <p:cNvPr id="6" name="Rectangle 5">
            <a:extLst>
              <a:ext uri="{FF2B5EF4-FFF2-40B4-BE49-F238E27FC236}">
                <a16:creationId xmlns:a16="http://schemas.microsoft.com/office/drawing/2014/main" id="{BBCE685F-B779-41A5-B854-662F7CF848F0}"/>
              </a:ext>
            </a:extLst>
          </p:cNvPr>
          <p:cNvSpPr/>
          <p:nvPr/>
        </p:nvSpPr>
        <p:spPr>
          <a:xfrm>
            <a:off x="3614051" y="2487535"/>
            <a:ext cx="4486596" cy="523220"/>
          </a:xfrm>
          <a:prstGeom prst="rect">
            <a:avLst/>
          </a:prstGeom>
        </p:spPr>
        <p:txBody>
          <a:bodyPr wrap="square">
            <a:spAutoFit/>
          </a:bodyPr>
          <a:lstStyle/>
          <a:p>
            <a:r>
              <a:rPr lang="en-US" sz="2800" b="1" u="sng">
                <a:solidFill>
                  <a:schemeClr val="accent1">
                    <a:lumMod val="50000"/>
                  </a:schemeClr>
                </a:solidFill>
                <a:latin typeface="Arial" panose="020B0604020202020204" pitchFamily="34" charset="0"/>
                <a:cs typeface="Arial" panose="020B0604020202020204" pitchFamily="34" charset="0"/>
              </a:rPr>
              <a:t>Two Networks, One Plan</a:t>
            </a:r>
          </a:p>
        </p:txBody>
      </p:sp>
      <p:pic>
        <p:nvPicPr>
          <p:cNvPr id="11" name="Picture 10">
            <a:extLst>
              <a:ext uri="{FF2B5EF4-FFF2-40B4-BE49-F238E27FC236}">
                <a16:creationId xmlns:a16="http://schemas.microsoft.com/office/drawing/2014/main" id="{64C8C62A-0BC3-4D09-BDBF-F09EA595C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aphicFrame>
        <p:nvGraphicFramePr>
          <p:cNvPr id="4" name="Table 7">
            <a:extLst>
              <a:ext uri="{FF2B5EF4-FFF2-40B4-BE49-F238E27FC236}">
                <a16:creationId xmlns:a16="http://schemas.microsoft.com/office/drawing/2014/main" id="{3C91B9FE-B4BE-40FD-AD8B-014CB7E328C8}"/>
              </a:ext>
            </a:extLst>
          </p:cNvPr>
          <p:cNvGraphicFramePr>
            <a:graphicFrameLocks noGrp="1"/>
          </p:cNvGraphicFramePr>
          <p:nvPr>
            <p:extLst>
              <p:ext uri="{D42A27DB-BD31-4B8C-83A1-F6EECF244321}">
                <p14:modId xmlns:p14="http://schemas.microsoft.com/office/powerpoint/2010/main" val="205937299"/>
              </p:ext>
            </p:extLst>
          </p:nvPr>
        </p:nvGraphicFramePr>
        <p:xfrm>
          <a:off x="2011680" y="3898231"/>
          <a:ext cx="8168640" cy="2825639"/>
        </p:xfrm>
        <a:graphic>
          <a:graphicData uri="http://schemas.openxmlformats.org/drawingml/2006/table">
            <a:tbl>
              <a:tblPr bandRow="1">
                <a:tableStyleId>{5C22544A-7EE6-4342-B048-85BDC9FD1C3A}</a:tableStyleId>
              </a:tblPr>
              <a:tblGrid>
                <a:gridCol w="8168640">
                  <a:extLst>
                    <a:ext uri="{9D8B030D-6E8A-4147-A177-3AD203B41FA5}">
                      <a16:colId xmlns:a16="http://schemas.microsoft.com/office/drawing/2014/main" val="2814398813"/>
                    </a:ext>
                  </a:extLst>
                </a:gridCol>
              </a:tblGrid>
              <a:tr h="452009">
                <a:tc>
                  <a:txBody>
                    <a:bodyPr/>
                    <a:lstStyle/>
                    <a:p>
                      <a:pPr algn="ctr"/>
                      <a:r>
                        <a:rPr lang="en-US" b="1">
                          <a:solidFill>
                            <a:schemeClr val="bg1"/>
                          </a:solidFill>
                        </a:rPr>
                        <a:t>YOUR ANNUAL BENEFIT MAXIMUM</a:t>
                      </a:r>
                    </a:p>
                  </a:txBody>
                  <a:tcPr anchor="ctr">
                    <a:solidFill>
                      <a:srgbClr val="0D3B66"/>
                    </a:solidFill>
                  </a:tcPr>
                </a:tc>
                <a:extLst>
                  <a:ext uri="{0D108BD9-81ED-4DB2-BD59-A6C34878D82A}">
                    <a16:rowId xmlns:a16="http://schemas.microsoft.com/office/drawing/2014/main" val="1854523480"/>
                  </a:ext>
                </a:extLst>
              </a:tr>
              <a:tr h="356499">
                <a:tc>
                  <a:txBody>
                    <a:bodyPr/>
                    <a:lstStyle/>
                    <a:p>
                      <a:pPr algn="ctr"/>
                      <a:r>
                        <a:rPr lang="en-US" sz="1400"/>
                        <a:t>$1,700 per member</a:t>
                      </a:r>
                    </a:p>
                  </a:txBody>
                  <a:tcPr anchor="ctr"/>
                </a:tc>
                <a:extLst>
                  <a:ext uri="{0D108BD9-81ED-4DB2-BD59-A6C34878D82A}">
                    <a16:rowId xmlns:a16="http://schemas.microsoft.com/office/drawing/2014/main" val="1228393471"/>
                  </a:ext>
                </a:extLst>
              </a:tr>
              <a:tr h="462521">
                <a:tc>
                  <a:txBody>
                    <a:bodyPr/>
                    <a:lstStyle/>
                    <a:p>
                      <a:pPr algn="ctr"/>
                      <a:r>
                        <a:rPr lang="en-US" b="1">
                          <a:solidFill>
                            <a:schemeClr val="bg1"/>
                          </a:solidFill>
                        </a:rPr>
                        <a:t>YOUR DEDUCTIBLE</a:t>
                      </a:r>
                      <a:endParaRPr lang="en-US">
                        <a:solidFill>
                          <a:schemeClr val="bg1"/>
                        </a:solidFill>
                      </a:endParaRPr>
                    </a:p>
                  </a:txBody>
                  <a:tcPr anchor="ctr">
                    <a:solidFill>
                      <a:srgbClr val="0D3B66"/>
                    </a:solidFill>
                  </a:tcPr>
                </a:tc>
                <a:extLst>
                  <a:ext uri="{0D108BD9-81ED-4DB2-BD59-A6C34878D82A}">
                    <a16:rowId xmlns:a16="http://schemas.microsoft.com/office/drawing/2014/main" val="3410674736"/>
                  </a:ext>
                </a:extLst>
              </a:tr>
              <a:tr h="473034">
                <a:tc>
                  <a:txBody>
                    <a:bodyPr/>
                    <a:lstStyle/>
                    <a:p>
                      <a:pPr algn="ctr"/>
                      <a:r>
                        <a:rPr lang="en-US" sz="1200"/>
                        <a:t>$50 per person, per Plan Year</a:t>
                      </a:r>
                    </a:p>
                    <a:p>
                      <a:pPr lvl="0" algn="ctr">
                        <a:buNone/>
                      </a:pPr>
                      <a:r>
                        <a:rPr lang="en-US" sz="1200"/>
                        <a:t>(Not to exceed a yearly family maximum of $150)</a:t>
                      </a:r>
                    </a:p>
                    <a:p>
                      <a:pPr lvl="0" algn="ctr">
                        <a:buNone/>
                      </a:pPr>
                      <a:r>
                        <a:rPr lang="en-US" sz="1200"/>
                        <a:t>Deductible does not apply to Diagnostic &amp; Preventive Services</a:t>
                      </a:r>
                    </a:p>
                  </a:txBody>
                  <a:tcPr anchor="ctr"/>
                </a:tc>
                <a:extLst>
                  <a:ext uri="{0D108BD9-81ED-4DB2-BD59-A6C34878D82A}">
                    <a16:rowId xmlns:a16="http://schemas.microsoft.com/office/drawing/2014/main" val="512825515"/>
                  </a:ext>
                </a:extLst>
              </a:tr>
              <a:tr h="452009">
                <a:tc>
                  <a:txBody>
                    <a:bodyPr/>
                    <a:lstStyle/>
                    <a:p>
                      <a:pPr algn="ctr"/>
                      <a:r>
                        <a:rPr lang="en-US" b="1">
                          <a:solidFill>
                            <a:schemeClr val="bg1"/>
                          </a:solidFill>
                        </a:rPr>
                        <a:t>YOUR ORTHODONTIA LIFETIME BENEFIT MAXIMUM</a:t>
                      </a:r>
                    </a:p>
                  </a:txBody>
                  <a:tcPr anchor="ctr">
                    <a:solidFill>
                      <a:srgbClr val="0D3B66"/>
                    </a:solidFill>
                  </a:tcPr>
                </a:tc>
                <a:extLst>
                  <a:ext uri="{0D108BD9-81ED-4DB2-BD59-A6C34878D82A}">
                    <a16:rowId xmlns:a16="http://schemas.microsoft.com/office/drawing/2014/main" val="995017838"/>
                  </a:ext>
                </a:extLst>
              </a:tr>
              <a:tr h="462521">
                <a:tc>
                  <a:txBody>
                    <a:bodyPr/>
                    <a:lstStyle/>
                    <a:p>
                      <a:pPr algn="ctr"/>
                      <a:r>
                        <a:rPr lang="en-US" sz="1200"/>
                        <a:t>50% Coinsurance up to $1,000 per Member</a:t>
                      </a:r>
                      <a:endParaRPr lang="en-US"/>
                    </a:p>
                  </a:txBody>
                  <a:tcPr anchor="ctr"/>
                </a:tc>
                <a:extLst>
                  <a:ext uri="{0D108BD9-81ED-4DB2-BD59-A6C34878D82A}">
                    <a16:rowId xmlns:a16="http://schemas.microsoft.com/office/drawing/2014/main" val="4219675482"/>
                  </a:ext>
                </a:extLst>
              </a:tr>
            </a:tbl>
          </a:graphicData>
        </a:graphic>
      </p:graphicFrame>
    </p:spTree>
    <p:extLst>
      <p:ext uri="{BB962C8B-B14F-4D97-AF65-F5344CB8AC3E}">
        <p14:creationId xmlns:p14="http://schemas.microsoft.com/office/powerpoint/2010/main" val="33765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A23CD6-AE2F-4D20-903B-6341377E5231}"/>
              </a:ext>
            </a:extLst>
          </p:cNvPr>
          <p:cNvSpPr/>
          <p:nvPr/>
        </p:nvSpPr>
        <p:spPr>
          <a:xfrm>
            <a:off x="0" y="-9525"/>
            <a:ext cx="12192000" cy="941388"/>
          </a:xfrm>
          <a:prstGeom prst="rect">
            <a:avLst/>
          </a:prstGeom>
          <a:solidFill>
            <a:srgbClr val="0D3B6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A786205-E6EC-44CD-A98D-D528DA2D638B}"/>
              </a:ext>
            </a:extLst>
          </p:cNvPr>
          <p:cNvSpPr/>
          <p:nvPr/>
        </p:nvSpPr>
        <p:spPr>
          <a:xfrm>
            <a:off x="1567828" y="173654"/>
            <a:ext cx="5107488"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Dental Benefits Summary</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1" name="Picture 10">
            <a:extLst>
              <a:ext uri="{FF2B5EF4-FFF2-40B4-BE49-F238E27FC236}">
                <a16:creationId xmlns:a16="http://schemas.microsoft.com/office/drawing/2014/main" id="{55C33C1E-C040-4E81-B33F-8E8B6DA31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aphicFrame>
        <p:nvGraphicFramePr>
          <p:cNvPr id="12" name="Table 12">
            <a:extLst>
              <a:ext uri="{FF2B5EF4-FFF2-40B4-BE49-F238E27FC236}">
                <a16:creationId xmlns:a16="http://schemas.microsoft.com/office/drawing/2014/main" id="{12F7FB41-BE69-4BDB-B36C-2EC2C622E160}"/>
              </a:ext>
            </a:extLst>
          </p:cNvPr>
          <p:cNvGraphicFramePr>
            <a:graphicFrameLocks noGrp="1"/>
          </p:cNvGraphicFramePr>
          <p:nvPr>
            <p:extLst>
              <p:ext uri="{D42A27DB-BD31-4B8C-83A1-F6EECF244321}">
                <p14:modId xmlns:p14="http://schemas.microsoft.com/office/powerpoint/2010/main" val="404134503"/>
              </p:ext>
            </p:extLst>
          </p:nvPr>
        </p:nvGraphicFramePr>
        <p:xfrm>
          <a:off x="2011680" y="1115042"/>
          <a:ext cx="8168640" cy="82804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207784065"/>
                    </a:ext>
                  </a:extLst>
                </a:gridCol>
                <a:gridCol w="2042160">
                  <a:extLst>
                    <a:ext uri="{9D8B030D-6E8A-4147-A177-3AD203B41FA5}">
                      <a16:colId xmlns:a16="http://schemas.microsoft.com/office/drawing/2014/main" val="1423114960"/>
                    </a:ext>
                  </a:extLst>
                </a:gridCol>
                <a:gridCol w="2042160">
                  <a:extLst>
                    <a:ext uri="{9D8B030D-6E8A-4147-A177-3AD203B41FA5}">
                      <a16:colId xmlns:a16="http://schemas.microsoft.com/office/drawing/2014/main" val="1049972940"/>
                    </a:ext>
                  </a:extLst>
                </a:gridCol>
                <a:gridCol w="2042160">
                  <a:extLst>
                    <a:ext uri="{9D8B030D-6E8A-4147-A177-3AD203B41FA5}">
                      <a16:colId xmlns:a16="http://schemas.microsoft.com/office/drawing/2014/main" val="4231079452"/>
                    </a:ext>
                  </a:extLst>
                </a:gridCol>
              </a:tblGrid>
              <a:tr h="370840">
                <a:tc>
                  <a:txBody>
                    <a:bodyPr/>
                    <a:lstStyle/>
                    <a:p>
                      <a:r>
                        <a:rPr lang="en-US" sz="1200" b="1"/>
                        <a:t>Your Dentist Network Options:</a:t>
                      </a:r>
                    </a:p>
                  </a:txBody>
                  <a:tcPr/>
                </a:tc>
                <a:tc>
                  <a:txBody>
                    <a:bodyPr/>
                    <a:lstStyle/>
                    <a:p>
                      <a:pPr algn="ctr"/>
                      <a:r>
                        <a:rPr lang="en-US" sz="1200" b="1"/>
                        <a:t>Delta Dental PPO</a:t>
                      </a:r>
                    </a:p>
                  </a:txBody>
                  <a:tcPr anchor="ctr"/>
                </a:tc>
                <a:tc>
                  <a:txBody>
                    <a:bodyPr/>
                    <a:lstStyle/>
                    <a:p>
                      <a:pPr algn="ctr"/>
                      <a:r>
                        <a:rPr lang="en-US" sz="1200" b="1"/>
                        <a:t>Delta Dental Premier</a:t>
                      </a:r>
                      <a:endParaRPr lang="en-US" b="1"/>
                    </a:p>
                  </a:txBody>
                  <a:tcPr anchor="ctr"/>
                </a:tc>
                <a:tc>
                  <a:txBody>
                    <a:bodyPr/>
                    <a:lstStyle/>
                    <a:p>
                      <a:pPr algn="ctr"/>
                      <a:r>
                        <a:rPr lang="en-US" sz="1200" b="1"/>
                        <a:t>Non Network</a:t>
                      </a:r>
                      <a:endParaRPr lang="en-US" b="1"/>
                    </a:p>
                  </a:txBody>
                  <a:tcPr anchor="ctr"/>
                </a:tc>
                <a:extLst>
                  <a:ext uri="{0D108BD9-81ED-4DB2-BD59-A6C34878D82A}">
                    <a16:rowId xmlns:a16="http://schemas.microsoft.com/office/drawing/2014/main" val="3351544967"/>
                  </a:ext>
                </a:extLst>
              </a:tr>
              <a:tr h="370840">
                <a:tc gridSpan="4">
                  <a:txBody>
                    <a:bodyPr/>
                    <a:lstStyle/>
                    <a:p>
                      <a:pPr algn="ctr"/>
                      <a:r>
                        <a:rPr lang="en-US"/>
                        <a:t>BENEFIT PAID (% PLAN PAYS)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4775190"/>
                  </a:ext>
                </a:extLst>
              </a:tr>
            </a:tbl>
          </a:graphicData>
        </a:graphic>
      </p:graphicFrame>
      <p:graphicFrame>
        <p:nvGraphicFramePr>
          <p:cNvPr id="13" name="Table 13">
            <a:extLst>
              <a:ext uri="{FF2B5EF4-FFF2-40B4-BE49-F238E27FC236}">
                <a16:creationId xmlns:a16="http://schemas.microsoft.com/office/drawing/2014/main" id="{94D8EFD9-4522-477A-8BCF-B6B18B04E2E3}"/>
              </a:ext>
            </a:extLst>
          </p:cNvPr>
          <p:cNvGraphicFramePr>
            <a:graphicFrameLocks noGrp="1"/>
          </p:cNvGraphicFramePr>
          <p:nvPr>
            <p:extLst>
              <p:ext uri="{D42A27DB-BD31-4B8C-83A1-F6EECF244321}">
                <p14:modId xmlns:p14="http://schemas.microsoft.com/office/powerpoint/2010/main" val="1231837756"/>
              </p:ext>
            </p:extLst>
          </p:nvPr>
        </p:nvGraphicFramePr>
        <p:xfrm>
          <a:off x="2002273" y="2126261"/>
          <a:ext cx="8168640" cy="211836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104319268"/>
                    </a:ext>
                  </a:extLst>
                </a:gridCol>
                <a:gridCol w="2042160">
                  <a:extLst>
                    <a:ext uri="{9D8B030D-6E8A-4147-A177-3AD203B41FA5}">
                      <a16:colId xmlns:a16="http://schemas.microsoft.com/office/drawing/2014/main" val="2620920096"/>
                    </a:ext>
                  </a:extLst>
                </a:gridCol>
                <a:gridCol w="2042160">
                  <a:extLst>
                    <a:ext uri="{9D8B030D-6E8A-4147-A177-3AD203B41FA5}">
                      <a16:colId xmlns:a16="http://schemas.microsoft.com/office/drawing/2014/main" val="2424596562"/>
                    </a:ext>
                  </a:extLst>
                </a:gridCol>
                <a:gridCol w="2042160">
                  <a:extLst>
                    <a:ext uri="{9D8B030D-6E8A-4147-A177-3AD203B41FA5}">
                      <a16:colId xmlns:a16="http://schemas.microsoft.com/office/drawing/2014/main" val="3844796251"/>
                    </a:ext>
                  </a:extLst>
                </a:gridCol>
              </a:tblGrid>
              <a:tr h="366888">
                <a:tc gridSpan="4">
                  <a:txBody>
                    <a:bodyPr/>
                    <a:lstStyle/>
                    <a:p>
                      <a:pPr algn="ctr"/>
                      <a:r>
                        <a:rPr lang="en-US"/>
                        <a:t>ENHANCED BENEFIT</a:t>
                      </a:r>
                    </a:p>
                    <a:p>
                      <a:pPr lvl="0" algn="ctr">
                        <a:buNone/>
                      </a:pPr>
                      <a:r>
                        <a:rPr lang="en-US" sz="1200"/>
                        <a:t>Applies when you have had at least one routine cleaning and/or preventive oral exam in the past 12 months.</a:t>
                      </a:r>
                    </a:p>
                  </a:txBody>
                  <a:tcPr>
                    <a:solidFill>
                      <a:srgbClr val="0D3B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7740325"/>
                  </a:ext>
                </a:extLst>
              </a:tr>
              <a:tr h="370840">
                <a:tc>
                  <a:txBody>
                    <a:bodyPr/>
                    <a:lstStyle/>
                    <a:p>
                      <a:r>
                        <a:rPr lang="en-US" sz="1200" b="1"/>
                        <a:t>Diagnostic &amp; Preventive Services</a:t>
                      </a:r>
                    </a:p>
                  </a:txBody>
                  <a:tcPr anchor="ctr"/>
                </a:tc>
                <a:tc>
                  <a:txBody>
                    <a:bodyPr/>
                    <a:lstStyle/>
                    <a:p>
                      <a:pPr algn="ctr"/>
                      <a:r>
                        <a:rPr lang="en-US" sz="1400"/>
                        <a:t>100%</a:t>
                      </a:r>
                    </a:p>
                  </a:txBody>
                  <a:tcPr anchor="ctr"/>
                </a:tc>
                <a:tc>
                  <a:txBody>
                    <a:bodyPr/>
                    <a:lstStyle/>
                    <a:p>
                      <a:pPr algn="ctr"/>
                      <a:r>
                        <a:rPr lang="en-US" sz="1400"/>
                        <a:t>100%</a:t>
                      </a:r>
                    </a:p>
                  </a:txBody>
                  <a:tcPr anchor="ctr"/>
                </a:tc>
                <a:tc>
                  <a:txBody>
                    <a:bodyPr/>
                    <a:lstStyle/>
                    <a:p>
                      <a:pPr algn="ctr"/>
                      <a:r>
                        <a:rPr lang="en-US" sz="1400"/>
                        <a:t>100%*</a:t>
                      </a:r>
                    </a:p>
                  </a:txBody>
                  <a:tcPr anchor="ctr"/>
                </a:tc>
                <a:extLst>
                  <a:ext uri="{0D108BD9-81ED-4DB2-BD59-A6C34878D82A}">
                    <a16:rowId xmlns:a16="http://schemas.microsoft.com/office/drawing/2014/main" val="1570958486"/>
                  </a:ext>
                </a:extLst>
              </a:tr>
              <a:tr h="370840">
                <a:tc>
                  <a:txBody>
                    <a:bodyPr/>
                    <a:lstStyle/>
                    <a:p>
                      <a:r>
                        <a:rPr lang="en-US" sz="1200" b="1"/>
                        <a:t>Basic Restorative Services</a:t>
                      </a:r>
                    </a:p>
                  </a:txBody>
                  <a:tcPr anchor="ctr"/>
                </a:tc>
                <a:tc>
                  <a:txBody>
                    <a:bodyPr/>
                    <a:lstStyle/>
                    <a:p>
                      <a:pPr algn="ctr"/>
                      <a:r>
                        <a:rPr lang="en-US" sz="1400"/>
                        <a:t>80%</a:t>
                      </a:r>
                    </a:p>
                  </a:txBody>
                  <a:tcPr anchor="ctr"/>
                </a:tc>
                <a:tc>
                  <a:txBody>
                    <a:bodyPr/>
                    <a:lstStyle/>
                    <a:p>
                      <a:pPr algn="ctr"/>
                      <a:r>
                        <a:rPr lang="en-US" sz="1400"/>
                        <a:t>60%</a:t>
                      </a:r>
                    </a:p>
                  </a:txBody>
                  <a:tcPr anchor="ctr"/>
                </a:tc>
                <a:tc>
                  <a:txBody>
                    <a:bodyPr/>
                    <a:lstStyle/>
                    <a:p>
                      <a:pPr algn="ctr"/>
                      <a:r>
                        <a:rPr lang="en-US" sz="1400"/>
                        <a:t>60%*</a:t>
                      </a:r>
                    </a:p>
                  </a:txBody>
                  <a:tcPr anchor="ctr"/>
                </a:tc>
                <a:extLst>
                  <a:ext uri="{0D108BD9-81ED-4DB2-BD59-A6C34878D82A}">
                    <a16:rowId xmlns:a16="http://schemas.microsoft.com/office/drawing/2014/main" val="1004393369"/>
                  </a:ext>
                </a:extLst>
              </a:tr>
              <a:tr h="370840">
                <a:tc>
                  <a:txBody>
                    <a:bodyPr/>
                    <a:lstStyle/>
                    <a:p>
                      <a:r>
                        <a:rPr lang="en-US" sz="1200" b="1"/>
                        <a:t>Major Restorative Services</a:t>
                      </a:r>
                    </a:p>
                  </a:txBody>
                  <a:tcPr anchor="ctr"/>
                </a:tc>
                <a:tc>
                  <a:txBody>
                    <a:bodyPr/>
                    <a:lstStyle/>
                    <a:p>
                      <a:pPr algn="ctr"/>
                      <a:r>
                        <a:rPr lang="en-US" sz="1400"/>
                        <a:t>50%</a:t>
                      </a:r>
                    </a:p>
                  </a:txBody>
                  <a:tcPr anchor="ctr"/>
                </a:tc>
                <a:tc>
                  <a:txBody>
                    <a:bodyPr/>
                    <a:lstStyle/>
                    <a:p>
                      <a:pPr algn="ctr"/>
                      <a:r>
                        <a:rPr lang="en-US" sz="1400"/>
                        <a:t>50%</a:t>
                      </a:r>
                    </a:p>
                  </a:txBody>
                  <a:tcPr anchor="ctr"/>
                </a:tc>
                <a:tc>
                  <a:txBody>
                    <a:bodyPr/>
                    <a:lstStyle/>
                    <a:p>
                      <a:pPr algn="ctr"/>
                      <a:r>
                        <a:rPr lang="en-US" sz="1400"/>
                        <a:t>50%*</a:t>
                      </a:r>
                    </a:p>
                  </a:txBody>
                  <a:tcPr anchor="ctr"/>
                </a:tc>
                <a:extLst>
                  <a:ext uri="{0D108BD9-81ED-4DB2-BD59-A6C34878D82A}">
                    <a16:rowId xmlns:a16="http://schemas.microsoft.com/office/drawing/2014/main" val="883581661"/>
                  </a:ext>
                </a:extLst>
              </a:tr>
              <a:tr h="370840">
                <a:tc>
                  <a:txBody>
                    <a:bodyPr/>
                    <a:lstStyle/>
                    <a:p>
                      <a:r>
                        <a:rPr lang="en-US" sz="1200" b="1"/>
                        <a:t>Implant Coverage</a:t>
                      </a:r>
                    </a:p>
                  </a:txBody>
                  <a:tcPr anchor="ctr"/>
                </a:tc>
                <a:tc>
                  <a:txBody>
                    <a:bodyPr/>
                    <a:lstStyle/>
                    <a:p>
                      <a:pPr algn="ctr"/>
                      <a:r>
                        <a:rPr lang="en-US" sz="1400"/>
                        <a:t>50%</a:t>
                      </a:r>
                    </a:p>
                  </a:txBody>
                  <a:tcPr anchor="ctr"/>
                </a:tc>
                <a:tc>
                  <a:txBody>
                    <a:bodyPr/>
                    <a:lstStyle/>
                    <a:p>
                      <a:pPr algn="ctr"/>
                      <a:r>
                        <a:rPr lang="en-US" sz="1400"/>
                        <a:t>50%</a:t>
                      </a:r>
                    </a:p>
                  </a:txBody>
                  <a:tcPr anchor="ctr"/>
                </a:tc>
                <a:tc>
                  <a:txBody>
                    <a:bodyPr/>
                    <a:lstStyle/>
                    <a:p>
                      <a:pPr algn="ctr"/>
                      <a:r>
                        <a:rPr lang="en-US" sz="1400"/>
                        <a:t>50%</a:t>
                      </a:r>
                    </a:p>
                  </a:txBody>
                  <a:tcPr anchor="ctr"/>
                </a:tc>
                <a:extLst>
                  <a:ext uri="{0D108BD9-81ED-4DB2-BD59-A6C34878D82A}">
                    <a16:rowId xmlns:a16="http://schemas.microsoft.com/office/drawing/2014/main" val="2212852150"/>
                  </a:ext>
                </a:extLst>
              </a:tr>
            </a:tbl>
          </a:graphicData>
        </a:graphic>
      </p:graphicFrame>
      <p:graphicFrame>
        <p:nvGraphicFramePr>
          <p:cNvPr id="14" name="Table 14">
            <a:extLst>
              <a:ext uri="{FF2B5EF4-FFF2-40B4-BE49-F238E27FC236}">
                <a16:creationId xmlns:a16="http://schemas.microsoft.com/office/drawing/2014/main" id="{FD92EA9E-2139-4493-B502-B5C886CD73E4}"/>
              </a:ext>
            </a:extLst>
          </p:cNvPr>
          <p:cNvGraphicFramePr>
            <a:graphicFrameLocks noGrp="1"/>
          </p:cNvGraphicFramePr>
          <p:nvPr>
            <p:extLst>
              <p:ext uri="{D42A27DB-BD31-4B8C-83A1-F6EECF244321}">
                <p14:modId xmlns:p14="http://schemas.microsoft.com/office/powerpoint/2010/main" val="496409289"/>
              </p:ext>
            </p:extLst>
          </p:nvPr>
        </p:nvGraphicFramePr>
        <p:xfrm>
          <a:off x="2002273" y="4427800"/>
          <a:ext cx="8168640" cy="211836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2200972497"/>
                    </a:ext>
                  </a:extLst>
                </a:gridCol>
                <a:gridCol w="2042160">
                  <a:extLst>
                    <a:ext uri="{9D8B030D-6E8A-4147-A177-3AD203B41FA5}">
                      <a16:colId xmlns:a16="http://schemas.microsoft.com/office/drawing/2014/main" val="578059220"/>
                    </a:ext>
                  </a:extLst>
                </a:gridCol>
                <a:gridCol w="2042160">
                  <a:extLst>
                    <a:ext uri="{9D8B030D-6E8A-4147-A177-3AD203B41FA5}">
                      <a16:colId xmlns:a16="http://schemas.microsoft.com/office/drawing/2014/main" val="75540818"/>
                    </a:ext>
                  </a:extLst>
                </a:gridCol>
                <a:gridCol w="2042160">
                  <a:extLst>
                    <a:ext uri="{9D8B030D-6E8A-4147-A177-3AD203B41FA5}">
                      <a16:colId xmlns:a16="http://schemas.microsoft.com/office/drawing/2014/main" val="3201573514"/>
                    </a:ext>
                  </a:extLst>
                </a:gridCol>
              </a:tblGrid>
              <a:tr h="370840">
                <a:tc gridSpan="4">
                  <a:txBody>
                    <a:bodyPr/>
                    <a:lstStyle/>
                    <a:p>
                      <a:pPr lvl="1" algn="ctr"/>
                      <a:r>
                        <a:rPr lang="en-US"/>
                        <a:t>Basic Benefit</a:t>
                      </a:r>
                    </a:p>
                    <a:p>
                      <a:pPr lvl="1" algn="ctr">
                        <a:buNone/>
                      </a:pPr>
                      <a:r>
                        <a:rPr lang="en-US" sz="1200"/>
                        <a:t>Applies when you have not had at least one routine cleaning and/or preventive oral examine in the past 12 months.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3217808"/>
                  </a:ext>
                </a:extLst>
              </a:tr>
              <a:tr h="370840">
                <a:tc>
                  <a:txBody>
                    <a:bodyPr/>
                    <a:lstStyle/>
                    <a:p>
                      <a:pPr lvl="0">
                        <a:buNone/>
                      </a:pPr>
                      <a:r>
                        <a:rPr lang="en-US" sz="1200" b="1" i="0" u="none" strike="noStrike" noProof="0">
                          <a:latin typeface="Calibri"/>
                        </a:rPr>
                        <a:t>Diagnostic &amp; Preventive Services</a:t>
                      </a:r>
                      <a:endParaRPr lang="en-US" sz="1200" b="1"/>
                    </a:p>
                  </a:txBody>
                  <a:tcPr anchor="ctr"/>
                </a:tc>
                <a:tc>
                  <a:txBody>
                    <a:bodyPr/>
                    <a:lstStyle/>
                    <a:p>
                      <a:pPr algn="ctr"/>
                      <a:r>
                        <a:rPr lang="en-US" sz="1400"/>
                        <a:t>100%</a:t>
                      </a:r>
                    </a:p>
                  </a:txBody>
                  <a:tcPr anchor="ctr"/>
                </a:tc>
                <a:tc>
                  <a:txBody>
                    <a:bodyPr/>
                    <a:lstStyle/>
                    <a:p>
                      <a:pPr algn="ctr"/>
                      <a:r>
                        <a:rPr lang="en-US" sz="1400"/>
                        <a:t>100%</a:t>
                      </a:r>
                    </a:p>
                  </a:txBody>
                  <a:tcPr anchor="ctr"/>
                </a:tc>
                <a:tc>
                  <a:txBody>
                    <a:bodyPr/>
                    <a:lstStyle/>
                    <a:p>
                      <a:pPr algn="ctr"/>
                      <a:r>
                        <a:rPr lang="en-US" sz="1400"/>
                        <a:t>100%*</a:t>
                      </a:r>
                    </a:p>
                  </a:txBody>
                  <a:tcPr anchor="ctr"/>
                </a:tc>
                <a:extLst>
                  <a:ext uri="{0D108BD9-81ED-4DB2-BD59-A6C34878D82A}">
                    <a16:rowId xmlns:a16="http://schemas.microsoft.com/office/drawing/2014/main" val="4252889411"/>
                  </a:ext>
                </a:extLst>
              </a:tr>
              <a:tr h="370840">
                <a:tc>
                  <a:txBody>
                    <a:bodyPr/>
                    <a:lstStyle/>
                    <a:p>
                      <a:pPr lvl="0">
                        <a:buNone/>
                      </a:pPr>
                      <a:r>
                        <a:rPr lang="en-US" sz="1200" b="1" i="0" u="none" strike="noStrike" noProof="0">
                          <a:latin typeface="Calibri"/>
                        </a:rPr>
                        <a:t>Basic Restorative Services</a:t>
                      </a:r>
                      <a:endParaRPr lang="en-US" b="1"/>
                    </a:p>
                  </a:txBody>
                  <a:tcPr anchor="ctr"/>
                </a:tc>
                <a:tc>
                  <a:txBody>
                    <a:bodyPr/>
                    <a:lstStyle/>
                    <a:p>
                      <a:pPr algn="ctr"/>
                      <a:r>
                        <a:rPr lang="en-US" sz="1400"/>
                        <a:t>50%</a:t>
                      </a:r>
                    </a:p>
                  </a:txBody>
                  <a:tcPr anchor="ctr"/>
                </a:tc>
                <a:tc>
                  <a:txBody>
                    <a:bodyPr/>
                    <a:lstStyle/>
                    <a:p>
                      <a:pPr algn="ctr"/>
                      <a:r>
                        <a:rPr lang="en-US" sz="1400"/>
                        <a:t>50%</a:t>
                      </a:r>
                    </a:p>
                  </a:txBody>
                  <a:tcPr anchor="ctr"/>
                </a:tc>
                <a:tc>
                  <a:txBody>
                    <a:bodyPr/>
                    <a:lstStyle/>
                    <a:p>
                      <a:pPr algn="ctr"/>
                      <a:r>
                        <a:rPr lang="en-US" sz="1400"/>
                        <a:t>50%*</a:t>
                      </a:r>
                    </a:p>
                  </a:txBody>
                  <a:tcPr anchor="ctr"/>
                </a:tc>
                <a:extLst>
                  <a:ext uri="{0D108BD9-81ED-4DB2-BD59-A6C34878D82A}">
                    <a16:rowId xmlns:a16="http://schemas.microsoft.com/office/drawing/2014/main" val="3060755501"/>
                  </a:ext>
                </a:extLst>
              </a:tr>
              <a:tr h="370840">
                <a:tc>
                  <a:txBody>
                    <a:bodyPr/>
                    <a:lstStyle/>
                    <a:p>
                      <a:pPr lvl="0">
                        <a:buNone/>
                      </a:pPr>
                      <a:r>
                        <a:rPr lang="en-US" sz="1200" b="1" i="0" u="none" strike="noStrike" noProof="0">
                          <a:latin typeface="Calibri"/>
                        </a:rPr>
                        <a:t>Major Restorative Services</a:t>
                      </a:r>
                      <a:endParaRPr lang="en-US" b="1"/>
                    </a:p>
                  </a:txBody>
                  <a:tcPr anchor="ctr"/>
                </a:tc>
                <a:tc>
                  <a:txBody>
                    <a:bodyPr/>
                    <a:lstStyle/>
                    <a:p>
                      <a:pPr algn="ctr"/>
                      <a:r>
                        <a:rPr lang="en-US" sz="1400"/>
                        <a:t>40%</a:t>
                      </a:r>
                    </a:p>
                  </a:txBody>
                  <a:tcPr anchor="ctr"/>
                </a:tc>
                <a:tc>
                  <a:txBody>
                    <a:bodyPr/>
                    <a:lstStyle/>
                    <a:p>
                      <a:pPr algn="ctr"/>
                      <a:r>
                        <a:rPr lang="en-US" sz="1400"/>
                        <a:t>30%</a:t>
                      </a:r>
                    </a:p>
                  </a:txBody>
                  <a:tcPr anchor="ctr"/>
                </a:tc>
                <a:tc>
                  <a:txBody>
                    <a:bodyPr/>
                    <a:lstStyle/>
                    <a:p>
                      <a:pPr algn="ctr"/>
                      <a:r>
                        <a:rPr lang="en-US" sz="1400"/>
                        <a:t>30%*</a:t>
                      </a:r>
                    </a:p>
                  </a:txBody>
                  <a:tcPr anchor="ctr"/>
                </a:tc>
                <a:extLst>
                  <a:ext uri="{0D108BD9-81ED-4DB2-BD59-A6C34878D82A}">
                    <a16:rowId xmlns:a16="http://schemas.microsoft.com/office/drawing/2014/main" val="62970529"/>
                  </a:ext>
                </a:extLst>
              </a:tr>
              <a:tr h="370840">
                <a:tc>
                  <a:txBody>
                    <a:bodyPr/>
                    <a:lstStyle/>
                    <a:p>
                      <a:pPr lvl="0">
                        <a:buNone/>
                      </a:pPr>
                      <a:r>
                        <a:rPr lang="en-US" sz="1200" b="1" i="0" u="none" strike="noStrike" noProof="0">
                          <a:latin typeface="Calibri"/>
                        </a:rPr>
                        <a:t>Implant Coverage</a:t>
                      </a:r>
                      <a:endParaRPr lang="en-US" b="1"/>
                    </a:p>
                  </a:txBody>
                  <a:tcPr anchor="ctr"/>
                </a:tc>
                <a:tc>
                  <a:txBody>
                    <a:bodyPr/>
                    <a:lstStyle/>
                    <a:p>
                      <a:pPr algn="ctr"/>
                      <a:r>
                        <a:rPr lang="en-US" sz="1400"/>
                        <a:t>40%</a:t>
                      </a:r>
                    </a:p>
                  </a:txBody>
                  <a:tcPr anchor="ctr"/>
                </a:tc>
                <a:tc>
                  <a:txBody>
                    <a:bodyPr/>
                    <a:lstStyle/>
                    <a:p>
                      <a:pPr algn="ctr"/>
                      <a:r>
                        <a:rPr lang="en-US" sz="1400"/>
                        <a:t>30%</a:t>
                      </a:r>
                    </a:p>
                  </a:txBody>
                  <a:tcPr anchor="ctr"/>
                </a:tc>
                <a:tc>
                  <a:txBody>
                    <a:bodyPr/>
                    <a:lstStyle/>
                    <a:p>
                      <a:pPr algn="ctr"/>
                      <a:r>
                        <a:rPr lang="en-US" sz="1400"/>
                        <a:t>30%</a:t>
                      </a:r>
                    </a:p>
                  </a:txBody>
                  <a:tcPr anchor="ctr"/>
                </a:tc>
                <a:extLst>
                  <a:ext uri="{0D108BD9-81ED-4DB2-BD59-A6C34878D82A}">
                    <a16:rowId xmlns:a16="http://schemas.microsoft.com/office/drawing/2014/main" val="751849199"/>
                  </a:ext>
                </a:extLst>
              </a:tr>
            </a:tbl>
          </a:graphicData>
        </a:graphic>
      </p:graphicFrame>
    </p:spTree>
    <p:extLst>
      <p:ext uri="{BB962C8B-B14F-4D97-AF65-F5344CB8AC3E}">
        <p14:creationId xmlns:p14="http://schemas.microsoft.com/office/powerpoint/2010/main" val="2020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88AA37-0B79-4E0E-86A0-A7ED6E112F30}"/>
              </a:ext>
            </a:extLst>
          </p:cNvPr>
          <p:cNvSpPr/>
          <p:nvPr/>
        </p:nvSpPr>
        <p:spPr>
          <a:xfrm>
            <a:off x="4084005" y="1237711"/>
            <a:ext cx="7633719" cy="1138773"/>
          </a:xfrm>
          <a:prstGeom prst="rect">
            <a:avLst/>
          </a:prstGeom>
        </p:spPr>
        <p:txBody>
          <a:bodyPr wrap="square">
            <a:spAutoFit/>
          </a:bodyPr>
          <a:lstStyle/>
          <a:p>
            <a:pPr lvl="1">
              <a:defRPr/>
            </a:pPr>
            <a:endParaRPr lang="en-US" sz="2400">
              <a:latin typeface="Arial" panose="020B0604020202020204" pitchFamily="34" charset="0"/>
              <a:cs typeface="Arial" panose="020B0604020202020204" pitchFamily="34" charset="0"/>
            </a:endParaRPr>
          </a:p>
          <a:p>
            <a:pPr lvl="1">
              <a:defRPr/>
            </a:pPr>
            <a:endParaRPr lang="en-US" sz="2400">
              <a:latin typeface="Arial" panose="020B0604020202020204" pitchFamily="34" charset="0"/>
              <a:cs typeface="Arial" panose="020B0604020202020204" pitchFamily="34" charset="0"/>
            </a:endParaRPr>
          </a:p>
          <a:p>
            <a:endParaRPr lang="en-US" sz="2000"/>
          </a:p>
        </p:txBody>
      </p:sp>
      <p:pic>
        <p:nvPicPr>
          <p:cNvPr id="6" name="Picture 5">
            <a:extLst>
              <a:ext uri="{FF2B5EF4-FFF2-40B4-BE49-F238E27FC236}">
                <a16:creationId xmlns:a16="http://schemas.microsoft.com/office/drawing/2014/main" id="{2139B18D-223F-4968-B041-68A9AF161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038" y="4790549"/>
            <a:ext cx="1484892" cy="1979856"/>
          </a:xfrm>
          <a:prstGeom prst="rect">
            <a:avLst/>
          </a:prstGeom>
        </p:spPr>
      </p:pic>
      <p:sp>
        <p:nvSpPr>
          <p:cNvPr id="8" name="TextBox 7">
            <a:extLst>
              <a:ext uri="{FF2B5EF4-FFF2-40B4-BE49-F238E27FC236}">
                <a16:creationId xmlns:a16="http://schemas.microsoft.com/office/drawing/2014/main" id="{B7A5B18C-3D3C-4D74-97A5-FB6E205BD3D4}"/>
              </a:ext>
            </a:extLst>
          </p:cNvPr>
          <p:cNvSpPr txBox="1"/>
          <p:nvPr/>
        </p:nvSpPr>
        <p:spPr>
          <a:xfrm>
            <a:off x="2059588" y="2376484"/>
            <a:ext cx="3833446" cy="2899708"/>
          </a:xfrm>
          <a:prstGeom prst="wedgeEllipseCallout">
            <a:avLst/>
          </a:prstGeom>
          <a:noFill/>
          <a:ln>
            <a:solidFill>
              <a:schemeClr val="tx1"/>
            </a:solidFill>
          </a:ln>
        </p:spPr>
        <p:txBody>
          <a:bodyPr wrap="square" rtlCol="0">
            <a:spAutoFit/>
          </a:bodyPr>
          <a:lstStyle/>
          <a:p>
            <a:r>
              <a:rPr lang="en-US" sz="1600" b="1">
                <a:latin typeface="Arial" panose="020B0604020202020204" pitchFamily="34" charset="0"/>
                <a:cs typeface="Arial" panose="020B0604020202020204" pitchFamily="34" charset="0"/>
              </a:rPr>
              <a:t>Don’t Forget: </a:t>
            </a:r>
            <a:r>
              <a:rPr lang="en-US" sz="1600">
                <a:latin typeface="Arial" panose="020B0604020202020204" pitchFamily="34" charset="0"/>
                <a:cs typeface="Arial" panose="020B0604020202020204" pitchFamily="34" charset="0"/>
              </a:rPr>
              <a:t>Your </a:t>
            </a:r>
            <a:r>
              <a:rPr lang="en-US" sz="1600" b="1">
                <a:latin typeface="Arial" panose="020B0604020202020204" pitchFamily="34" charset="0"/>
                <a:cs typeface="Arial" panose="020B0604020202020204" pitchFamily="34" charset="0"/>
              </a:rPr>
              <a:t>first</a:t>
            </a:r>
            <a:r>
              <a:rPr lang="en-US" sz="1600">
                <a:latin typeface="Arial" panose="020B0604020202020204" pitchFamily="34" charset="0"/>
                <a:cs typeface="Arial" panose="020B0604020202020204" pitchFamily="34" charset="0"/>
              </a:rPr>
              <a:t> </a:t>
            </a:r>
            <a:r>
              <a:rPr lang="en-US" sz="1600" b="1">
                <a:latin typeface="Arial" panose="020B0604020202020204" pitchFamily="34" charset="0"/>
                <a:cs typeface="Arial" panose="020B0604020202020204" pitchFamily="34" charset="0"/>
              </a:rPr>
              <a:t>eye visit regardless of reason or diagnosis </a:t>
            </a:r>
            <a:r>
              <a:rPr lang="en-US" sz="1600">
                <a:latin typeface="Arial" panose="020B0604020202020204" pitchFamily="34" charset="0"/>
                <a:cs typeface="Arial" panose="020B0604020202020204" pitchFamily="34" charset="0"/>
              </a:rPr>
              <a:t>each year is covered at 100% if you are enrolled in any of the SEHP medical plans and you use a Network provider.</a:t>
            </a:r>
          </a:p>
        </p:txBody>
      </p:sp>
      <p:sp>
        <p:nvSpPr>
          <p:cNvPr id="13" name="Rectangle 12">
            <a:extLst>
              <a:ext uri="{FF2B5EF4-FFF2-40B4-BE49-F238E27FC236}">
                <a16:creationId xmlns:a16="http://schemas.microsoft.com/office/drawing/2014/main" id="{842CFB94-EF8F-447E-8965-DD3EB6BEEF09}"/>
              </a:ext>
            </a:extLst>
          </p:cNvPr>
          <p:cNvSpPr/>
          <p:nvPr/>
        </p:nvSpPr>
        <p:spPr>
          <a:xfrm>
            <a:off x="0" y="-23219"/>
            <a:ext cx="12192000" cy="941388"/>
          </a:xfrm>
          <a:prstGeom prst="rect">
            <a:avLst/>
          </a:prstGeom>
          <a:solidFill>
            <a:srgbClr val="018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pPr>
            <a:r>
              <a:rPr lang="en-US" sz="1800" b="1">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Avēsis Vision Insurance</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5" name="Picture 14">
            <a:extLst>
              <a:ext uri="{FF2B5EF4-FFF2-40B4-BE49-F238E27FC236}">
                <a16:creationId xmlns:a16="http://schemas.microsoft.com/office/drawing/2014/main" id="{8B31B846-DED4-4D36-A7D2-32AE6B7B0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86" y="86694"/>
            <a:ext cx="1297816" cy="788869"/>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6753C084-2993-D789-DE22-2EDE75CE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948" y="1344863"/>
            <a:ext cx="3379275" cy="752035"/>
          </a:xfrm>
          <a:prstGeom prst="rect">
            <a:avLst/>
          </a:prstGeom>
        </p:spPr>
      </p:pic>
      <p:pic>
        <p:nvPicPr>
          <p:cNvPr id="5" name="Picture 4" descr="Eyeglasses on top of eye chart">
            <a:extLst>
              <a:ext uri="{FF2B5EF4-FFF2-40B4-BE49-F238E27FC236}">
                <a16:creationId xmlns:a16="http://schemas.microsoft.com/office/drawing/2014/main" id="{E025F5F7-B1B3-965C-AE08-F4A2126305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189" y="3173530"/>
            <a:ext cx="4862901" cy="3235840"/>
          </a:xfrm>
          <a:prstGeom prst="rect">
            <a:avLst/>
          </a:prstGeom>
        </p:spPr>
      </p:pic>
    </p:spTree>
    <p:extLst>
      <p:ext uri="{BB962C8B-B14F-4D97-AF65-F5344CB8AC3E}">
        <p14:creationId xmlns:p14="http://schemas.microsoft.com/office/powerpoint/2010/main" val="356654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20B9A-C77C-43F3-BF03-328AE6CEB1D2}"/>
              </a:ext>
            </a:extLst>
          </p:cNvPr>
          <p:cNvSpPr/>
          <p:nvPr/>
        </p:nvSpPr>
        <p:spPr>
          <a:xfrm>
            <a:off x="0" y="-3463"/>
            <a:ext cx="12192000" cy="1057563"/>
          </a:xfrm>
          <a:prstGeom prst="rect">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3E6FB8"/>
                </a:solidFill>
              </a:rPr>
              <a:t> </a:t>
            </a:r>
          </a:p>
        </p:txBody>
      </p:sp>
      <p:sp>
        <p:nvSpPr>
          <p:cNvPr id="5" name="Text Placeholder 1">
            <a:extLst>
              <a:ext uri="{FF2B5EF4-FFF2-40B4-BE49-F238E27FC236}">
                <a16:creationId xmlns:a16="http://schemas.microsoft.com/office/drawing/2014/main" id="{EC109AD6-4A6F-4AE3-BC7D-C8EBFF72AC07}"/>
              </a:ext>
            </a:extLst>
          </p:cNvPr>
          <p:cNvSpPr txBox="1">
            <a:spLocks/>
          </p:cNvSpPr>
          <p:nvPr/>
        </p:nvSpPr>
        <p:spPr>
          <a:xfrm>
            <a:off x="1865084" y="193586"/>
            <a:ext cx="9061995" cy="6634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dirty="0">
                <a:effectLst>
                  <a:outerShdw blurRad="38100" dist="38100" dir="2700000" algn="tl">
                    <a:srgbClr val="000000">
                      <a:alpha val="43137"/>
                    </a:srgbClr>
                  </a:outerShdw>
                </a:effectLst>
                <a:latin typeface="Century Gothic"/>
                <a:cs typeface="Arial"/>
              </a:rPr>
              <a:t>What’s New for Medical, Rx and Dental  2024 </a:t>
            </a:r>
            <a:endParaRPr lang="en-US" altLang="en-US" sz="3200" b="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a:extLst>
              <a:ext uri="{FF2B5EF4-FFF2-40B4-BE49-F238E27FC236}">
                <a16:creationId xmlns:a16="http://schemas.microsoft.com/office/drawing/2014/main" id="{39F78B5B-8D40-46C9-BA7A-4987111B0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6" y="130882"/>
            <a:ext cx="1297816" cy="788869"/>
          </a:xfrm>
          <a:prstGeom prst="rect">
            <a:avLst/>
          </a:prstGeom>
        </p:spPr>
      </p:pic>
      <p:sp>
        <p:nvSpPr>
          <p:cNvPr id="4" name="Content Placeholder 3">
            <a:extLst>
              <a:ext uri="{FF2B5EF4-FFF2-40B4-BE49-F238E27FC236}">
                <a16:creationId xmlns:a16="http://schemas.microsoft.com/office/drawing/2014/main" id="{A7560EC8-82BC-B563-7C80-58EEDED9E558}"/>
              </a:ext>
            </a:extLst>
          </p:cNvPr>
          <p:cNvSpPr>
            <a:spLocks noGrp="1"/>
          </p:cNvSpPr>
          <p:nvPr>
            <p:ph idx="1"/>
          </p:nvPr>
        </p:nvSpPr>
        <p:spPr>
          <a:xfrm>
            <a:off x="200322" y="1404011"/>
            <a:ext cx="11789540" cy="5169402"/>
          </a:xfrm>
        </p:spPr>
        <p:txBody>
          <a:bodyPr vert="horz" lIns="91440" tIns="45720" rIns="91440" bIns="45720" rtlCol="0" anchor="t">
            <a:noAutofit/>
          </a:bodyPr>
          <a:lstStyle/>
          <a:p>
            <a:pPr marL="0" indent="0">
              <a:buNone/>
            </a:pPr>
            <a:r>
              <a:rPr lang="en-US" sz="2400" b="1" u="sng" dirty="0">
                <a:latin typeface="Arial"/>
                <a:ea typeface="+mn-lt"/>
                <a:cs typeface="+mn-lt"/>
              </a:rPr>
              <a:t>Medical and Rx Coverage</a:t>
            </a:r>
            <a:endParaRPr lang="en-US" sz="2400" dirty="0">
              <a:latin typeface="Arial"/>
              <a:cs typeface="Calibri" panose="020F0502020204030204"/>
            </a:endParaRPr>
          </a:p>
          <a:p>
            <a:r>
              <a:rPr lang="en-US" sz="2000" dirty="0">
                <a:latin typeface="Arial"/>
                <a:ea typeface="+mn-lt"/>
                <a:cs typeface="+mn-lt"/>
              </a:rPr>
              <a:t>No increase in the current medical premiums for </a:t>
            </a:r>
            <a:r>
              <a:rPr lang="en-US" sz="2000" u="sng" dirty="0">
                <a:latin typeface="Arial"/>
                <a:ea typeface="+mn-lt"/>
                <a:cs typeface="+mn-lt"/>
              </a:rPr>
              <a:t>Employees</a:t>
            </a:r>
            <a:r>
              <a:rPr lang="en-US" sz="2000" dirty="0">
                <a:latin typeface="Arial"/>
                <a:ea typeface="+mn-lt"/>
                <a:cs typeface="+mn-lt"/>
              </a:rPr>
              <a:t>.</a:t>
            </a:r>
          </a:p>
          <a:p>
            <a:r>
              <a:rPr lang="en-US" sz="2000" dirty="0">
                <a:latin typeface="Arial"/>
                <a:ea typeface="+mn-lt"/>
                <a:cs typeface="+mn-lt"/>
              </a:rPr>
              <a:t>No changes to out-of-pocket amounts except for the IRS regulation changes for </a:t>
            </a:r>
            <a:r>
              <a:rPr lang="en-US" sz="2000" b="1" dirty="0">
                <a:latin typeface="Arial"/>
                <a:ea typeface="+mn-lt"/>
                <a:cs typeface="+mn-lt"/>
              </a:rPr>
              <a:t>Plans C &amp; N</a:t>
            </a:r>
            <a:r>
              <a:rPr lang="en-US" sz="2000" dirty="0">
                <a:latin typeface="Arial"/>
                <a:ea typeface="+mn-lt"/>
                <a:cs typeface="+mn-lt"/>
              </a:rPr>
              <a:t>.  </a:t>
            </a:r>
            <a:endParaRPr lang="en-US" sz="2000" b="1" dirty="0">
              <a:latin typeface="Arial"/>
              <a:cs typeface="Arial"/>
            </a:endParaRPr>
          </a:p>
          <a:p>
            <a:r>
              <a:rPr lang="en-US" sz="2000" b="1" dirty="0">
                <a:latin typeface="Arial"/>
                <a:ea typeface="+mn-lt"/>
                <a:cs typeface="+mn-lt"/>
              </a:rPr>
              <a:t>Plans C &amp; N</a:t>
            </a:r>
            <a:r>
              <a:rPr lang="en-US" sz="2000" dirty="0">
                <a:latin typeface="Arial"/>
                <a:ea typeface="+mn-lt"/>
                <a:cs typeface="+mn-lt"/>
              </a:rPr>
              <a:t> – The first deductible for Employee + Spouse, Employee + Family, and Employee + Children coverage tiers will be $3,200 to</a:t>
            </a:r>
            <a:r>
              <a:rPr lang="en-US" sz="2000" dirty="0">
                <a:latin typeface="Arial"/>
                <a:ea typeface="+mn-lt"/>
                <a:cs typeface="Arial"/>
              </a:rPr>
              <a:t> meet new IRS regulations for members with "non single" coverage</a:t>
            </a:r>
            <a:r>
              <a:rPr lang="en-US" sz="2000" dirty="0">
                <a:latin typeface="Arial"/>
                <a:ea typeface="+mn-lt"/>
                <a:cs typeface="+mn-lt"/>
              </a:rPr>
              <a:t>. The overall family deductible will remain at $5,500.</a:t>
            </a:r>
          </a:p>
          <a:p>
            <a:r>
              <a:rPr lang="en-US" sz="2000" dirty="0">
                <a:latin typeface="Arial"/>
                <a:ea typeface="+mn-lt"/>
                <a:cs typeface="+mn-lt"/>
              </a:rPr>
              <a:t>Hearing Aid Coverage</a:t>
            </a:r>
          </a:p>
          <a:p>
            <a:r>
              <a:rPr lang="en-US" sz="2000" dirty="0">
                <a:latin typeface="Arial"/>
                <a:ea typeface="+mn-lt"/>
                <a:cs typeface="+mn-lt"/>
              </a:rPr>
              <a:t>PrudentRx for Specialty Medications</a:t>
            </a:r>
          </a:p>
          <a:p>
            <a:pPr marL="0" indent="0">
              <a:buNone/>
            </a:pPr>
            <a:endParaRPr lang="en-US" sz="1800" dirty="0">
              <a:latin typeface="Arial"/>
              <a:cs typeface="Calibri"/>
            </a:endParaRPr>
          </a:p>
          <a:p>
            <a:endParaRPr lang="en-US" sz="1800" dirty="0">
              <a:latin typeface="Arial"/>
              <a:ea typeface="+mn-lt"/>
              <a:cs typeface="+mn-lt"/>
            </a:endParaRPr>
          </a:p>
          <a:p>
            <a:pPr marL="0" indent="0">
              <a:buNone/>
            </a:pPr>
            <a:r>
              <a:rPr lang="en-US" sz="2400" b="1" u="sng" dirty="0">
                <a:latin typeface="Arial"/>
                <a:ea typeface="+mn-lt"/>
                <a:cs typeface="+mn-lt"/>
              </a:rPr>
              <a:t>Dental Coverage</a:t>
            </a:r>
            <a:endParaRPr lang="en-US" sz="2400" dirty="0">
              <a:latin typeface="Arial"/>
              <a:cs typeface="Calibri" panose="020F0502020204030204"/>
            </a:endParaRPr>
          </a:p>
          <a:p>
            <a:r>
              <a:rPr lang="en-US" sz="2000" dirty="0">
                <a:latin typeface="Arial"/>
                <a:ea typeface="+mn-lt"/>
                <a:cs typeface="+mn-lt"/>
              </a:rPr>
              <a:t>No increase in the current dental premiums for </a:t>
            </a:r>
            <a:r>
              <a:rPr lang="en-US" sz="2000" u="sng" dirty="0">
                <a:latin typeface="Arial"/>
                <a:ea typeface="+mn-lt"/>
                <a:cs typeface="+mn-lt"/>
              </a:rPr>
              <a:t>Employees. </a:t>
            </a:r>
          </a:p>
          <a:p>
            <a:r>
              <a:rPr lang="en-US" sz="2000" dirty="0">
                <a:latin typeface="Arial"/>
                <a:ea typeface="+mn-lt"/>
                <a:cs typeface="+mn-lt"/>
              </a:rPr>
              <a:t>Dental premiums remain a “zero cost” item for employees and are reduced for dependent coverage</a:t>
            </a:r>
            <a:r>
              <a:rPr lang="en-US" sz="1800" dirty="0">
                <a:latin typeface="Arial"/>
                <a:ea typeface="+mn-lt"/>
                <a:cs typeface="+mn-lt"/>
              </a:rPr>
              <a:t>.</a:t>
            </a:r>
            <a:endParaRPr lang="en-US" sz="1800" dirty="0">
              <a:latin typeface="Arial"/>
              <a:cs typeface="Calibri"/>
            </a:endParaRPr>
          </a:p>
          <a:p>
            <a:pPr marL="0" indent="0">
              <a:buNone/>
            </a:pPr>
            <a:r>
              <a:rPr lang="en-US" sz="1800" dirty="0">
                <a:latin typeface="Arial"/>
                <a:ea typeface="+mn-lt"/>
                <a:cs typeface="+mn-lt"/>
              </a:rPr>
              <a:t>  </a:t>
            </a:r>
            <a:endParaRPr lang="en-US" sz="1800" dirty="0">
              <a:latin typeface="Arial"/>
              <a:ea typeface="+mn-lt"/>
              <a:cs typeface="Arial"/>
            </a:endParaRPr>
          </a:p>
          <a:p>
            <a:pPr marL="0" indent="0">
              <a:buNone/>
            </a:pPr>
            <a:endParaRPr lang="en-US" sz="1800" dirty="0">
              <a:latin typeface="Arial"/>
              <a:cs typeface="Calibri" panose="020F0502020204030204"/>
            </a:endParaRPr>
          </a:p>
          <a:p>
            <a:pPr marL="0" indent="0">
              <a:buNone/>
            </a:pPr>
            <a:endParaRPr lang="en-US" sz="2400" b="1" u="sng" dirty="0">
              <a:latin typeface="Arial"/>
              <a:cs typeface="Calibri"/>
            </a:endParaRPr>
          </a:p>
        </p:txBody>
      </p:sp>
    </p:spTree>
    <p:extLst>
      <p:ext uri="{BB962C8B-B14F-4D97-AF65-F5344CB8AC3E}">
        <p14:creationId xmlns:p14="http://schemas.microsoft.com/office/powerpoint/2010/main" val="18887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B2BF-AAE0-42DC-A601-32E92308D541}"/>
              </a:ext>
            </a:extLst>
          </p:cNvPr>
          <p:cNvSpPr/>
          <p:nvPr/>
        </p:nvSpPr>
        <p:spPr>
          <a:xfrm>
            <a:off x="0" y="-9525"/>
            <a:ext cx="12192000" cy="941388"/>
          </a:xfrm>
          <a:prstGeom prst="rect">
            <a:avLst/>
          </a:prstGeom>
          <a:solidFill>
            <a:srgbClr val="018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318E540E-D6F7-429A-82A0-DBAA1EE85920}"/>
              </a:ext>
            </a:extLst>
          </p:cNvPr>
          <p:cNvSpPr/>
          <p:nvPr/>
        </p:nvSpPr>
        <p:spPr>
          <a:xfrm>
            <a:off x="1627205" y="151372"/>
            <a:ext cx="5428089"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Vision Insurance Summary</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AE3BF4B7-4777-487F-8042-B9E190911231}"/>
              </a:ext>
            </a:extLst>
          </p:cNvPr>
          <p:cNvGraphicFramePr>
            <a:graphicFrameLocks noGrp="1"/>
          </p:cNvGraphicFramePr>
          <p:nvPr/>
        </p:nvGraphicFramePr>
        <p:xfrm>
          <a:off x="5743073" y="1219436"/>
          <a:ext cx="5628348" cy="4288118"/>
        </p:xfrm>
        <a:graphic>
          <a:graphicData uri="http://schemas.openxmlformats.org/drawingml/2006/table">
            <a:tbl>
              <a:tblPr firstRow="1" bandRow="1">
                <a:tableStyleId>{0E3FDE45-AF77-4B5C-9715-49D594BDF05E}</a:tableStyleId>
              </a:tblPr>
              <a:tblGrid>
                <a:gridCol w="3503843">
                  <a:extLst>
                    <a:ext uri="{9D8B030D-6E8A-4147-A177-3AD203B41FA5}">
                      <a16:colId xmlns:a16="http://schemas.microsoft.com/office/drawing/2014/main" val="4071395483"/>
                    </a:ext>
                  </a:extLst>
                </a:gridCol>
                <a:gridCol w="2124505">
                  <a:extLst>
                    <a:ext uri="{9D8B030D-6E8A-4147-A177-3AD203B41FA5}">
                      <a16:colId xmlns:a16="http://schemas.microsoft.com/office/drawing/2014/main" val="2112439904"/>
                    </a:ext>
                  </a:extLst>
                </a:gridCol>
              </a:tblGrid>
              <a:tr h="886767">
                <a:tc gridSpan="2">
                  <a:txBody>
                    <a:bodyPr/>
                    <a:lstStyle/>
                    <a:p>
                      <a:pPr algn="ctr"/>
                      <a:r>
                        <a:rPr lang="en-US" sz="2400" baseline="0">
                          <a:solidFill>
                            <a:schemeClr val="bg1"/>
                          </a:solidFill>
                          <a:latin typeface="Arial" panose="020B0604020202020204" pitchFamily="34" charset="0"/>
                          <a:cs typeface="Arial" panose="020B0604020202020204" pitchFamily="34" charset="0"/>
                        </a:rPr>
                        <a:t>Enhanced Plan - Covers everything in the Basic Plan PLUS…</a:t>
                      </a:r>
                      <a:endParaRPr lang="en-US" sz="2400" b="1" baseline="0">
                        <a:solidFill>
                          <a:schemeClr val="bg1"/>
                        </a:solidFill>
                        <a:latin typeface="Arial" panose="020B0604020202020204" pitchFamily="34" charset="0"/>
                        <a:cs typeface="Arial" panose="020B0604020202020204" pitchFamily="34" charset="0"/>
                      </a:endParaRP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5B5"/>
                    </a:solidFill>
                  </a:tcPr>
                </a:tc>
                <a:tc hMerge="1">
                  <a:txBody>
                    <a:bodyPr/>
                    <a:lstStyle/>
                    <a:p>
                      <a:pPr algn="ctr"/>
                      <a:endParaRPr lang="en-US" sz="2400" b="1" baseline="0">
                        <a:solidFill>
                          <a:schemeClr val="tx1"/>
                        </a:solidFill>
                      </a:endParaRPr>
                    </a:p>
                  </a:txBody>
                  <a:tcPr marL="86212" marR="86212"/>
                </a:tc>
                <a:extLst>
                  <a:ext uri="{0D108BD9-81ED-4DB2-BD59-A6C34878D82A}">
                    <a16:rowId xmlns:a16="http://schemas.microsoft.com/office/drawing/2014/main" val="2801930855"/>
                  </a:ext>
                </a:extLst>
              </a:tr>
              <a:tr h="572342">
                <a:tc>
                  <a:txBody>
                    <a:bodyPr/>
                    <a:lstStyle/>
                    <a:p>
                      <a:r>
                        <a:rPr lang="en-US" sz="1800" b="1" baseline="0">
                          <a:solidFill>
                            <a:schemeClr val="tx1"/>
                          </a:solidFill>
                          <a:latin typeface="Arial" panose="020B0604020202020204" pitchFamily="34" charset="0"/>
                          <a:cs typeface="Arial" panose="020B0604020202020204" pitchFamily="34" charset="0"/>
                        </a:rPr>
                        <a:t>Frame Allowance</a:t>
                      </a: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$150</a:t>
                      </a:r>
                      <a:endParaRPr lang="en-US" sz="1800" b="1">
                        <a:solidFill>
                          <a:schemeClr val="tx1"/>
                        </a:solidFill>
                        <a:latin typeface="Arial" panose="020B0604020202020204" pitchFamily="34" charset="0"/>
                        <a:cs typeface="Arial" panose="020B0604020202020204" pitchFamily="34" charset="0"/>
                      </a:endParaRP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352320062"/>
                  </a:ext>
                </a:extLst>
              </a:tr>
              <a:tr h="646546">
                <a:tc>
                  <a:txBody>
                    <a:bodyPr/>
                    <a:lstStyle/>
                    <a:p>
                      <a:r>
                        <a:rPr lang="en-US" sz="1800" b="1" baseline="0">
                          <a:solidFill>
                            <a:schemeClr val="tx1"/>
                          </a:solidFill>
                          <a:latin typeface="Arial" panose="020B0604020202020204" pitchFamily="34" charset="0"/>
                          <a:cs typeface="Arial" panose="020B0604020202020204" pitchFamily="34" charset="0"/>
                        </a:rPr>
                        <a:t>High Index Allowance</a:t>
                      </a:r>
                      <a:endParaRPr lang="en-US" sz="1400" b="1" baseline="0">
                        <a:solidFill>
                          <a:schemeClr val="tx1"/>
                        </a:solidFill>
                        <a:latin typeface="Arial" panose="020B0604020202020204" pitchFamily="34" charset="0"/>
                        <a:cs typeface="Arial" panose="020B0604020202020204" pitchFamily="34" charset="0"/>
                      </a:endParaRP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a:solidFill>
                            <a:schemeClr val="tx1"/>
                          </a:solidFill>
                          <a:latin typeface="Arial" panose="020B0604020202020204" pitchFamily="34" charset="0"/>
                          <a:cs typeface="Arial" panose="020B0604020202020204" pitchFamily="34" charset="0"/>
                        </a:rPr>
                        <a:t>Up to $116</a:t>
                      </a: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8910769"/>
                  </a:ext>
                </a:extLst>
              </a:tr>
              <a:tr h="5818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a:solidFill>
                            <a:schemeClr val="tx1"/>
                          </a:solidFill>
                          <a:latin typeface="Arial" panose="020B0604020202020204" pitchFamily="34" charset="0"/>
                          <a:cs typeface="Arial" panose="020B0604020202020204" pitchFamily="34" charset="0"/>
                        </a:rPr>
                        <a:t>Polycarbonate lenses</a:t>
                      </a: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Arial" panose="020B0604020202020204" pitchFamily="34" charset="0"/>
                          <a:cs typeface="Arial" panose="020B0604020202020204" pitchFamily="34" charset="0"/>
                        </a:rPr>
                        <a:t>Covered</a:t>
                      </a:r>
                      <a:r>
                        <a:rPr lang="en-US" sz="1800" baseline="0">
                          <a:solidFill>
                            <a:schemeClr val="tx1"/>
                          </a:solidFill>
                          <a:latin typeface="Arial" panose="020B0604020202020204" pitchFamily="34" charset="0"/>
                          <a:cs typeface="Arial" panose="020B0604020202020204" pitchFamily="34" charset="0"/>
                        </a:rPr>
                        <a:t> in Full</a:t>
                      </a:r>
                      <a:endParaRPr lang="en-US" sz="1800" b="0">
                        <a:solidFill>
                          <a:schemeClr val="tx1"/>
                        </a:solidFill>
                        <a:latin typeface="Arial" panose="020B0604020202020204" pitchFamily="34" charset="0"/>
                        <a:cs typeface="Arial" panose="020B0604020202020204" pitchFamily="34" charset="0"/>
                      </a:endParaRP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574716488"/>
                  </a:ext>
                </a:extLst>
              </a:tr>
              <a:tr h="895927">
                <a:tc>
                  <a:txBody>
                    <a:bodyPr/>
                    <a:lstStyle/>
                    <a:p>
                      <a:r>
                        <a:rPr lang="en-US" sz="1800" b="1" baseline="0">
                          <a:solidFill>
                            <a:schemeClr val="tx1"/>
                          </a:solidFill>
                          <a:latin typeface="Arial" panose="020B0604020202020204" pitchFamily="34" charset="0"/>
                          <a:cs typeface="Arial" panose="020B0604020202020204" pitchFamily="34" charset="0"/>
                        </a:rPr>
                        <a:t>Progressive lenses</a:t>
                      </a:r>
                    </a:p>
                    <a:p>
                      <a:r>
                        <a:rPr lang="en-US" sz="1800" b="1" baseline="0">
                          <a:solidFill>
                            <a:schemeClr val="tx1"/>
                          </a:solidFill>
                          <a:latin typeface="Arial" panose="020B0604020202020204" pitchFamily="34" charset="0"/>
                          <a:cs typeface="Arial" panose="020B0604020202020204" pitchFamily="34" charset="0"/>
                        </a:rPr>
                        <a:t>Allowance</a:t>
                      </a: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a:solidFill>
                            <a:schemeClr val="tx1"/>
                          </a:solidFill>
                          <a:latin typeface="Arial" panose="020B0604020202020204" pitchFamily="34" charset="0"/>
                          <a:cs typeface="Arial" panose="020B0604020202020204" pitchFamily="34" charset="0"/>
                        </a:rPr>
                        <a:t>Up to $165</a:t>
                      </a:r>
                      <a:endParaRPr lang="en-US" sz="1800" b="1">
                        <a:solidFill>
                          <a:schemeClr val="tx1"/>
                        </a:solidFill>
                        <a:latin typeface="Arial" panose="020B0604020202020204" pitchFamily="34" charset="0"/>
                        <a:cs typeface="Arial" panose="020B0604020202020204" pitchFamily="34" charset="0"/>
                      </a:endParaRP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5981728"/>
                  </a:ext>
                </a:extLst>
              </a:tr>
              <a:tr h="704645">
                <a:tc>
                  <a:txBody>
                    <a:bodyPr/>
                    <a:lstStyle/>
                    <a:p>
                      <a:r>
                        <a:rPr lang="en-US" sz="1800" b="1" baseline="0">
                          <a:solidFill>
                            <a:schemeClr val="tx1"/>
                          </a:solidFill>
                          <a:latin typeface="Arial" panose="020B0604020202020204" pitchFamily="34" charset="0"/>
                          <a:cs typeface="Arial" panose="020B0604020202020204" pitchFamily="34" charset="0"/>
                        </a:rPr>
                        <a:t>Scratch &amp; UV coating</a:t>
                      </a: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alpha val="20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Covered in full</a:t>
                      </a:r>
                      <a:endParaRPr lang="en-US" sz="1800" b="1">
                        <a:solidFill>
                          <a:schemeClr val="tx1"/>
                        </a:solidFill>
                        <a:latin typeface="Arial" panose="020B0604020202020204" pitchFamily="34" charset="0"/>
                        <a:cs typeface="Arial" panose="020B0604020202020204" pitchFamily="34" charset="0"/>
                      </a:endParaRPr>
                    </a:p>
                  </a:txBody>
                  <a:tcPr marL="64639" marR="64639"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3180785345"/>
                  </a:ext>
                </a:extLst>
              </a:tr>
            </a:tbl>
          </a:graphicData>
        </a:graphic>
      </p:graphicFrame>
      <p:graphicFrame>
        <p:nvGraphicFramePr>
          <p:cNvPr id="8" name="Table 7">
            <a:extLst>
              <a:ext uri="{FF2B5EF4-FFF2-40B4-BE49-F238E27FC236}">
                <a16:creationId xmlns:a16="http://schemas.microsoft.com/office/drawing/2014/main" id="{CD3BF4AF-D3B4-42FC-8331-80AD2FCFBFEE}"/>
              </a:ext>
            </a:extLst>
          </p:cNvPr>
          <p:cNvGraphicFramePr>
            <a:graphicFrameLocks noGrp="1"/>
          </p:cNvGraphicFramePr>
          <p:nvPr>
            <p:extLst>
              <p:ext uri="{D42A27DB-BD31-4B8C-83A1-F6EECF244321}">
                <p14:modId xmlns:p14="http://schemas.microsoft.com/office/powerpoint/2010/main" val="469236285"/>
              </p:ext>
            </p:extLst>
          </p:nvPr>
        </p:nvGraphicFramePr>
        <p:xfrm>
          <a:off x="914075" y="1219436"/>
          <a:ext cx="4561539" cy="4581425"/>
        </p:xfrm>
        <a:graphic>
          <a:graphicData uri="http://schemas.openxmlformats.org/drawingml/2006/table">
            <a:tbl>
              <a:tblPr firstRow="1" bandRow="1">
                <a:tableStyleId>{0E3FDE45-AF77-4B5C-9715-49D594BDF05E}</a:tableStyleId>
              </a:tblPr>
              <a:tblGrid>
                <a:gridCol w="3269997">
                  <a:extLst>
                    <a:ext uri="{9D8B030D-6E8A-4147-A177-3AD203B41FA5}">
                      <a16:colId xmlns:a16="http://schemas.microsoft.com/office/drawing/2014/main" val="2782522768"/>
                    </a:ext>
                  </a:extLst>
                </a:gridCol>
                <a:gridCol w="1291542">
                  <a:extLst>
                    <a:ext uri="{9D8B030D-6E8A-4147-A177-3AD203B41FA5}">
                      <a16:colId xmlns:a16="http://schemas.microsoft.com/office/drawing/2014/main" val="1349476021"/>
                    </a:ext>
                  </a:extLst>
                </a:gridCol>
              </a:tblGrid>
              <a:tr h="857939">
                <a:tc gridSpan="2">
                  <a:txBody>
                    <a:bodyPr/>
                    <a:lstStyle/>
                    <a:p>
                      <a:pPr algn="ctr"/>
                      <a:r>
                        <a:rPr lang="en-US" sz="2400" baseline="0">
                          <a:solidFill>
                            <a:schemeClr val="bg1"/>
                          </a:solidFill>
                          <a:latin typeface="Arial" panose="020B0604020202020204" pitchFamily="34" charset="0"/>
                          <a:cs typeface="Arial" panose="020B0604020202020204" pitchFamily="34" charset="0"/>
                        </a:rPr>
                        <a:t>Basic Plan </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B5"/>
                    </a:solidFill>
                  </a:tcPr>
                </a:tc>
                <a:tc hMerge="1">
                  <a:txBody>
                    <a:bodyPr/>
                    <a:lstStyle/>
                    <a:p>
                      <a:pPr algn="ctr"/>
                      <a:endParaRPr lang="en-US" sz="1800" baseline="0">
                        <a:solidFill>
                          <a:srgbClr val="002569"/>
                        </a:solidFill>
                        <a:latin typeface="Arial" panose="020B0604020202020204" pitchFamily="34" charset="0"/>
                        <a:cs typeface="Arial" panose="020B0604020202020204" pitchFamily="34" charset="0"/>
                      </a:endParaRPr>
                    </a:p>
                  </a:txBody>
                  <a:tcPr marL="70967" marR="70967" marT="34288" marB="34288" anchor="ctr"/>
                </a:tc>
                <a:extLst>
                  <a:ext uri="{0D108BD9-81ED-4DB2-BD59-A6C34878D82A}">
                    <a16:rowId xmlns:a16="http://schemas.microsoft.com/office/drawing/2014/main" val="1430447040"/>
                  </a:ext>
                </a:extLst>
              </a:tr>
              <a:tr h="504096">
                <a:tc>
                  <a:txBody>
                    <a:bodyPr/>
                    <a:lstStyle/>
                    <a:p>
                      <a:r>
                        <a:rPr lang="en-US" sz="1800" b="1" baseline="0">
                          <a:solidFill>
                            <a:schemeClr val="tx1"/>
                          </a:solidFill>
                          <a:latin typeface="Arial" panose="020B0604020202020204" pitchFamily="34" charset="0"/>
                          <a:cs typeface="Arial" panose="020B0604020202020204" pitchFamily="34" charset="0"/>
                        </a:rPr>
                        <a:t>Office Visit Copay</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$50</a:t>
                      </a:r>
                      <a:endParaRPr lang="en-US" sz="1800" b="1">
                        <a:solidFill>
                          <a:schemeClr val="tx1"/>
                        </a:solidFill>
                        <a:latin typeface="Arial" panose="020B0604020202020204" pitchFamily="34" charset="0"/>
                        <a:cs typeface="Arial" panose="020B0604020202020204" pitchFamily="34" charset="0"/>
                      </a:endParaRP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1939360617"/>
                  </a:ext>
                </a:extLst>
              </a:tr>
              <a:tr h="558808">
                <a:tc>
                  <a:txBody>
                    <a:bodyPr/>
                    <a:lstStyle/>
                    <a:p>
                      <a:r>
                        <a:rPr lang="en-US" sz="1800" b="1" baseline="0">
                          <a:solidFill>
                            <a:schemeClr val="tx1"/>
                          </a:solidFill>
                          <a:latin typeface="Arial" panose="020B0604020202020204" pitchFamily="34" charset="0"/>
                          <a:cs typeface="Arial" panose="020B0604020202020204" pitchFamily="34" charset="0"/>
                        </a:rPr>
                        <a:t>Materials Copay</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chemeClr val="tx1"/>
                          </a:solidFill>
                          <a:latin typeface="Arial" panose="020B0604020202020204" pitchFamily="34" charset="0"/>
                          <a:cs typeface="Arial" panose="020B0604020202020204" pitchFamily="34" charset="0"/>
                        </a:rPr>
                        <a:t>$25</a:t>
                      </a:r>
                      <a:endParaRPr lang="en-US" sz="1800" b="1">
                        <a:solidFill>
                          <a:schemeClr val="tx1"/>
                        </a:solidFill>
                        <a:latin typeface="Arial" panose="020B0604020202020204" pitchFamily="34" charset="0"/>
                        <a:cs typeface="Arial" panose="020B0604020202020204" pitchFamily="34" charset="0"/>
                      </a:endParaRP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8472866"/>
                  </a:ext>
                </a:extLst>
              </a:tr>
              <a:tr h="453977">
                <a:tc>
                  <a:txBody>
                    <a:bodyPr/>
                    <a:lstStyle/>
                    <a:p>
                      <a:r>
                        <a:rPr lang="en-US" sz="1800" b="1" baseline="0">
                          <a:solidFill>
                            <a:schemeClr val="tx1"/>
                          </a:solidFill>
                          <a:latin typeface="Arial" panose="020B0604020202020204" pitchFamily="34" charset="0"/>
                          <a:cs typeface="Arial" panose="020B0604020202020204" pitchFamily="34" charset="0"/>
                        </a:rPr>
                        <a:t>Frame Allowance</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$100</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3793751299"/>
                  </a:ext>
                </a:extLst>
              </a:tr>
              <a:tr h="847168">
                <a:tc>
                  <a:txBody>
                    <a:bodyPr/>
                    <a:lstStyle/>
                    <a:p>
                      <a:r>
                        <a:rPr lang="en-US" sz="1800" b="1" baseline="0">
                          <a:solidFill>
                            <a:schemeClr val="tx1"/>
                          </a:solidFill>
                          <a:latin typeface="Arial" panose="020B0604020202020204" pitchFamily="34" charset="0"/>
                          <a:cs typeface="Arial" panose="020B0604020202020204" pitchFamily="34" charset="0"/>
                        </a:rPr>
                        <a:t>Lenses: </a:t>
                      </a:r>
                      <a:r>
                        <a:rPr lang="en-US" sz="1400" b="1" baseline="0">
                          <a:solidFill>
                            <a:schemeClr val="tx1"/>
                          </a:solidFill>
                          <a:latin typeface="Arial" panose="020B0604020202020204" pitchFamily="34" charset="0"/>
                          <a:cs typeface="Arial" panose="020B0604020202020204" pitchFamily="34" charset="0"/>
                        </a:rPr>
                        <a:t>single vision, standard bifocal, trifocal or lenticular</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chemeClr val="tx1"/>
                          </a:solidFill>
                          <a:latin typeface="Arial" panose="020B0604020202020204" pitchFamily="34" charset="0"/>
                          <a:cs typeface="Arial" panose="020B0604020202020204" pitchFamily="34" charset="0"/>
                        </a:rPr>
                        <a:t>100%</a:t>
                      </a:r>
                      <a:endParaRPr lang="en-US" sz="1800" b="1">
                        <a:solidFill>
                          <a:schemeClr val="tx1"/>
                        </a:solidFill>
                        <a:latin typeface="Arial" panose="020B0604020202020204" pitchFamily="34" charset="0"/>
                        <a:cs typeface="Arial" panose="020B0604020202020204" pitchFamily="34" charset="0"/>
                      </a:endParaRP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48341"/>
                  </a:ext>
                </a:extLst>
              </a:tr>
              <a:tr h="679411">
                <a:tc>
                  <a:txBody>
                    <a:bodyPr/>
                    <a:lstStyle/>
                    <a:p>
                      <a:r>
                        <a:rPr lang="en-US" sz="1800" b="1" baseline="0">
                          <a:solidFill>
                            <a:schemeClr val="tx1"/>
                          </a:solidFill>
                          <a:latin typeface="Arial" panose="020B0604020202020204" pitchFamily="34" charset="0"/>
                          <a:cs typeface="Arial" panose="020B0604020202020204" pitchFamily="34" charset="0"/>
                        </a:rPr>
                        <a:t>Contact lenses Allowance</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$150</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3957768444"/>
                  </a:ext>
                </a:extLst>
              </a:tr>
              <a:tr h="6800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a:solidFill>
                            <a:schemeClr val="tx1"/>
                          </a:solidFill>
                          <a:latin typeface="Arial" panose="020B0604020202020204" pitchFamily="34" charset="0"/>
                          <a:cs typeface="Arial" panose="020B0604020202020204" pitchFamily="34" charset="0"/>
                        </a:rPr>
                        <a:t>Contact Fitting Fee Copay</a:t>
                      </a: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Arial" panose="020B0604020202020204" pitchFamily="34" charset="0"/>
                          <a:cs typeface="Arial" panose="020B0604020202020204" pitchFamily="34" charset="0"/>
                        </a:rPr>
                        <a:t>$35</a:t>
                      </a:r>
                      <a:endParaRPr lang="en-US" sz="1800" b="1">
                        <a:solidFill>
                          <a:schemeClr val="tx1"/>
                        </a:solidFill>
                        <a:latin typeface="Arial" panose="020B0604020202020204" pitchFamily="34" charset="0"/>
                        <a:cs typeface="Arial" panose="020B0604020202020204" pitchFamily="34" charset="0"/>
                      </a:endParaRPr>
                    </a:p>
                  </a:txBody>
                  <a:tcPr marL="70967" marR="70967" marT="34288" marB="34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4077179"/>
                  </a:ext>
                </a:extLst>
              </a:tr>
            </a:tbl>
          </a:graphicData>
        </a:graphic>
      </p:graphicFrame>
      <p:pic>
        <p:nvPicPr>
          <p:cNvPr id="9" name="Picture 8">
            <a:extLst>
              <a:ext uri="{FF2B5EF4-FFF2-40B4-BE49-F238E27FC236}">
                <a16:creationId xmlns:a16="http://schemas.microsoft.com/office/drawing/2014/main" id="{666F9D6F-A8D5-4FC8-B58E-4AA878E3A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11" name="Picture 10" descr="A close-up of a logo&#10;&#10;Description automatically generated with low confidence">
            <a:extLst>
              <a:ext uri="{FF2B5EF4-FFF2-40B4-BE49-F238E27FC236}">
                <a16:creationId xmlns:a16="http://schemas.microsoft.com/office/drawing/2014/main" id="{9C7B05EC-92F6-1B15-E089-C7755A8ED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5976" y="5954593"/>
            <a:ext cx="3379275" cy="752035"/>
          </a:xfrm>
          <a:prstGeom prst="rect">
            <a:avLst/>
          </a:prstGeom>
        </p:spPr>
      </p:pic>
    </p:spTree>
    <p:extLst>
      <p:ext uri="{BB962C8B-B14F-4D97-AF65-F5344CB8AC3E}">
        <p14:creationId xmlns:p14="http://schemas.microsoft.com/office/powerpoint/2010/main" val="315348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C2748-69E7-4045-B37E-F58F846B40EA}"/>
              </a:ext>
            </a:extLst>
          </p:cNvPr>
          <p:cNvSpPr/>
          <p:nvPr/>
        </p:nvSpPr>
        <p:spPr>
          <a:xfrm>
            <a:off x="3309045" y="2337026"/>
            <a:ext cx="7838418" cy="3539430"/>
          </a:xfrm>
          <a:prstGeom prst="rect">
            <a:avLst/>
          </a:prstGeom>
        </p:spPr>
        <p:txBody>
          <a:bodyPr wrap="square">
            <a:spAutoFit/>
          </a:bodyPr>
          <a:lstStyle/>
          <a:p>
            <a:pPr algn="ctr"/>
            <a:r>
              <a:rPr lang="en-US" sz="2800" b="1" u="sng">
                <a:solidFill>
                  <a:srgbClr val="0D3B66"/>
                </a:solidFill>
                <a:latin typeface="Arial" panose="020B0604020202020204" pitchFamily="34" charset="0"/>
                <a:cs typeface="Arial" panose="020B0604020202020204" pitchFamily="34" charset="0"/>
              </a:rPr>
              <a:t>The SEHP offers five options for  </a:t>
            </a:r>
          </a:p>
          <a:p>
            <a:pPr algn="ctr"/>
            <a:r>
              <a:rPr lang="en-US" sz="2800" b="1" u="sng">
                <a:solidFill>
                  <a:srgbClr val="0D3B66"/>
                </a:solidFill>
                <a:latin typeface="Arial" panose="020B0604020202020204" pitchFamily="34" charset="0"/>
                <a:cs typeface="Arial" panose="020B0604020202020204" pitchFamily="34" charset="0"/>
              </a:rPr>
              <a:t>Flexible Spending Accounts (FSAs):</a:t>
            </a:r>
          </a:p>
          <a:p>
            <a:endParaRPr lang="en-US" sz="2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Health Care FSA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Limited Purpose FSA (Dental and Vision Only)</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Dependent Care FSA</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Mass Transit FSA</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Parking FSA</a:t>
            </a:r>
          </a:p>
        </p:txBody>
      </p:sp>
      <p:sp>
        <p:nvSpPr>
          <p:cNvPr id="3" name="Rectangle 2">
            <a:extLst>
              <a:ext uri="{FF2B5EF4-FFF2-40B4-BE49-F238E27FC236}">
                <a16:creationId xmlns:a16="http://schemas.microsoft.com/office/drawing/2014/main" id="{AE497D2F-E9D9-4843-8707-7140CDFC76CF}"/>
              </a:ext>
            </a:extLst>
          </p:cNvPr>
          <p:cNvSpPr/>
          <p:nvPr/>
        </p:nvSpPr>
        <p:spPr>
          <a:xfrm>
            <a:off x="0" y="-9525"/>
            <a:ext cx="12192000" cy="941388"/>
          </a:xfrm>
          <a:prstGeom prst="rect">
            <a:avLst/>
          </a:prstGeom>
          <a:solidFill>
            <a:srgbClr val="0D3B6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C332732-8911-4F86-8536-C6B9BBA33CEC}"/>
              </a:ext>
            </a:extLst>
          </p:cNvPr>
          <p:cNvSpPr/>
          <p:nvPr/>
        </p:nvSpPr>
        <p:spPr>
          <a:xfrm>
            <a:off x="1589394" y="173654"/>
            <a:ext cx="5702202"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Flexible Spending Accounts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a:extLst>
              <a:ext uri="{FF2B5EF4-FFF2-40B4-BE49-F238E27FC236}">
                <a16:creationId xmlns:a16="http://schemas.microsoft.com/office/drawing/2014/main" id="{8F095457-1417-45CF-BBEC-908A28DBC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59" y="1466802"/>
            <a:ext cx="2452225" cy="3269633"/>
          </a:xfrm>
          <a:prstGeom prst="rect">
            <a:avLst/>
          </a:prstGeom>
        </p:spPr>
      </p:pic>
      <p:pic>
        <p:nvPicPr>
          <p:cNvPr id="7" name="Picture 6">
            <a:extLst>
              <a:ext uri="{FF2B5EF4-FFF2-40B4-BE49-F238E27FC236}">
                <a16:creationId xmlns:a16="http://schemas.microsoft.com/office/drawing/2014/main" id="{138C0659-23F4-401C-811D-98372FE0E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8" name="Picture 7">
            <a:extLst>
              <a:ext uri="{FF2B5EF4-FFF2-40B4-BE49-F238E27FC236}">
                <a16:creationId xmlns:a16="http://schemas.microsoft.com/office/drawing/2014/main" id="{8C6C1CE9-A13E-493B-8B5A-C786AE21C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699" y="1130050"/>
            <a:ext cx="4941052" cy="963903"/>
          </a:xfrm>
          <a:prstGeom prst="rect">
            <a:avLst/>
          </a:prstGeom>
        </p:spPr>
      </p:pic>
      <p:sp>
        <p:nvSpPr>
          <p:cNvPr id="4" name="TextBox 3">
            <a:extLst>
              <a:ext uri="{FF2B5EF4-FFF2-40B4-BE49-F238E27FC236}">
                <a16:creationId xmlns:a16="http://schemas.microsoft.com/office/drawing/2014/main" id="{69DFD8A9-11F8-A1AA-75B2-BB1AA2450DD9}"/>
              </a:ext>
            </a:extLst>
          </p:cNvPr>
          <p:cNvSpPr txBox="1"/>
          <p:nvPr/>
        </p:nvSpPr>
        <p:spPr>
          <a:xfrm>
            <a:off x="3481075" y="6130390"/>
            <a:ext cx="7494359" cy="369332"/>
          </a:xfrm>
          <a:prstGeom prst="rect">
            <a:avLst/>
          </a:prstGeom>
          <a:solidFill>
            <a:schemeClr val="accent5">
              <a:lumMod val="20000"/>
              <a:lumOff val="80000"/>
            </a:schemeClr>
          </a:solidFill>
        </p:spPr>
        <p:txBody>
          <a:bodyPr wrap="none" rtlCol="0">
            <a:spAutoFit/>
          </a:bodyPr>
          <a:lstStyle/>
          <a:p>
            <a:r>
              <a:rPr lang="en-US" altLang="en-US" sz="1800" b="1" i="1">
                <a:latin typeface="Arial" panose="020B0604020202020204" pitchFamily="34" charset="0"/>
                <a:cs typeface="Arial" panose="020B0604020202020204" pitchFamily="34" charset="0"/>
              </a:rPr>
              <a:t>Non State Employer Groups: </a:t>
            </a:r>
            <a:r>
              <a:rPr lang="en-US" altLang="en-US" sz="1800" i="1">
                <a:latin typeface="Arial" panose="020B0604020202020204" pitchFamily="34" charset="0"/>
                <a:cs typeface="Arial" panose="020B0604020202020204" pitchFamily="34" charset="0"/>
              </a:rPr>
              <a:t>check with your Employer for availability</a:t>
            </a:r>
            <a:endParaRPr lang="en-US"/>
          </a:p>
        </p:txBody>
      </p:sp>
    </p:spTree>
    <p:extLst>
      <p:ext uri="{BB962C8B-B14F-4D97-AF65-F5344CB8AC3E}">
        <p14:creationId xmlns:p14="http://schemas.microsoft.com/office/powerpoint/2010/main" val="131378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5DBAE4-B79A-496F-BC21-B8DAC5773F5F}"/>
              </a:ext>
            </a:extLst>
          </p:cNvPr>
          <p:cNvSpPr/>
          <p:nvPr/>
        </p:nvSpPr>
        <p:spPr>
          <a:xfrm>
            <a:off x="0" y="-9525"/>
            <a:ext cx="12192000" cy="941388"/>
          </a:xfrm>
          <a:prstGeom prst="rect">
            <a:avLst/>
          </a:prstGeom>
          <a:solidFill>
            <a:srgbClr val="0D3B6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C4A044E-C751-4183-8CE7-5AFCF925C112}"/>
              </a:ext>
            </a:extLst>
          </p:cNvPr>
          <p:cNvSpPr/>
          <p:nvPr/>
        </p:nvSpPr>
        <p:spPr>
          <a:xfrm>
            <a:off x="1710333" y="173654"/>
            <a:ext cx="5702202"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Flexible Spending Accounts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TextBox 1"/>
          <p:cNvSpPr txBox="1"/>
          <p:nvPr/>
        </p:nvSpPr>
        <p:spPr>
          <a:xfrm>
            <a:off x="4032566" y="1294674"/>
            <a:ext cx="4126868" cy="523220"/>
          </a:xfrm>
          <a:prstGeom prst="rect">
            <a:avLst/>
          </a:prstGeom>
          <a:noFill/>
        </p:spPr>
        <p:txBody>
          <a:bodyPr wrap="square" rtlCol="0">
            <a:spAutoFit/>
          </a:bodyPr>
          <a:lstStyle/>
          <a:p>
            <a:pPr algn="ctr"/>
            <a:r>
              <a:rPr lang="en-US" sz="2800" b="1" u="sng">
                <a:solidFill>
                  <a:srgbClr val="0D3B66"/>
                </a:solidFill>
                <a:latin typeface="Arial" panose="020B0604020202020204" pitchFamily="34" charset="0"/>
                <a:cs typeface="Arial" panose="020B0604020202020204" pitchFamily="34" charset="0"/>
              </a:rPr>
              <a:t>2023 FSA Maximums</a:t>
            </a:r>
          </a:p>
        </p:txBody>
      </p:sp>
      <p:pic>
        <p:nvPicPr>
          <p:cNvPr id="10" name="Picture 9">
            <a:extLst>
              <a:ext uri="{FF2B5EF4-FFF2-40B4-BE49-F238E27FC236}">
                <a16:creationId xmlns:a16="http://schemas.microsoft.com/office/drawing/2014/main" id="{C11C0103-0FF2-4591-B84C-750DCCEDA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59" y="66733"/>
            <a:ext cx="1297816" cy="788869"/>
          </a:xfrm>
          <a:prstGeom prst="rect">
            <a:avLst/>
          </a:prstGeom>
        </p:spPr>
      </p:pic>
      <p:graphicFrame>
        <p:nvGraphicFramePr>
          <p:cNvPr id="4" name="Table 3">
            <a:extLst>
              <a:ext uri="{FF2B5EF4-FFF2-40B4-BE49-F238E27FC236}">
                <a16:creationId xmlns:a16="http://schemas.microsoft.com/office/drawing/2014/main" id="{5036E080-4940-5454-7D53-EA46DEA4FD1E}"/>
              </a:ext>
            </a:extLst>
          </p:cNvPr>
          <p:cNvGraphicFramePr>
            <a:graphicFrameLocks noGrp="1"/>
          </p:cNvGraphicFramePr>
          <p:nvPr>
            <p:extLst>
              <p:ext uri="{D42A27DB-BD31-4B8C-83A1-F6EECF244321}">
                <p14:modId xmlns:p14="http://schemas.microsoft.com/office/powerpoint/2010/main" val="818517543"/>
              </p:ext>
            </p:extLst>
          </p:nvPr>
        </p:nvGraphicFramePr>
        <p:xfrm>
          <a:off x="1504075" y="1936090"/>
          <a:ext cx="9934575" cy="3819940"/>
        </p:xfrm>
        <a:graphic>
          <a:graphicData uri="http://schemas.openxmlformats.org/drawingml/2006/table">
            <a:tbl>
              <a:tblPr/>
              <a:tblGrid>
                <a:gridCol w="3867150">
                  <a:extLst>
                    <a:ext uri="{9D8B030D-6E8A-4147-A177-3AD203B41FA5}">
                      <a16:colId xmlns:a16="http://schemas.microsoft.com/office/drawing/2014/main" val="1898316600"/>
                    </a:ext>
                  </a:extLst>
                </a:gridCol>
                <a:gridCol w="6067425">
                  <a:extLst>
                    <a:ext uri="{9D8B030D-6E8A-4147-A177-3AD203B41FA5}">
                      <a16:colId xmlns:a16="http://schemas.microsoft.com/office/drawing/2014/main" val="3913313729"/>
                    </a:ext>
                  </a:extLst>
                </a:gridCol>
              </a:tblGrid>
              <a:tr h="763988">
                <a:tc>
                  <a:txBody>
                    <a:bodyPr/>
                    <a:lstStyle/>
                    <a:p>
                      <a:pPr algn="l" fontAlgn="base"/>
                      <a:r>
                        <a:rPr lang="en-US" sz="2000" b="0" i="0">
                          <a:solidFill>
                            <a:srgbClr val="000000"/>
                          </a:solidFill>
                          <a:effectLst/>
                          <a:latin typeface="Arial" panose="020B0604020202020204" pitchFamily="34" charset="0"/>
                        </a:rPr>
                        <a:t>Medical, Dental and Vision FSA </a:t>
                      </a:r>
                      <a:r>
                        <a:rPr lang="en-US" sz="2000" b="1" i="0">
                          <a:solidFill>
                            <a:srgbClr val="FFFFFF"/>
                          </a:solidFill>
                          <a:effectLst/>
                          <a:latin typeface="Arial" panose="020B0604020202020204" pitchFamily="34" charset="0"/>
                        </a:rPr>
                        <a:t>​</a:t>
                      </a:r>
                      <a:endParaRPr lang="en-US" b="1" i="0">
                        <a:solidFill>
                          <a:srgbClr val="FFFFFF"/>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2000" b="1" i="0">
                          <a:solidFill>
                            <a:srgbClr val="000000"/>
                          </a:solidFill>
                          <a:effectLst/>
                          <a:latin typeface="Arial" panose="020B0604020202020204" pitchFamily="34" charset="0"/>
                        </a:rPr>
                        <a:t>$3,050 </a:t>
                      </a:r>
                      <a:r>
                        <a:rPr lang="en-US" sz="2000" b="0" i="0">
                          <a:solidFill>
                            <a:srgbClr val="000000"/>
                          </a:solidFill>
                          <a:effectLst/>
                          <a:latin typeface="Arial" panose="020B0604020202020204" pitchFamily="34" charset="0"/>
                        </a:rPr>
                        <a:t>(Rollover Amount $610)</a:t>
                      </a:r>
                      <a:r>
                        <a:rPr lang="en-US" sz="2000" b="1" i="0">
                          <a:solidFill>
                            <a:srgbClr val="FFFFFF"/>
                          </a:solidFill>
                          <a:effectLst/>
                          <a:latin typeface="Arial" panose="020B0604020202020204" pitchFamily="34" charset="0"/>
                        </a:rPr>
                        <a:t>​</a:t>
                      </a:r>
                      <a:endParaRPr lang="en-US" b="1" i="0">
                        <a:solidFill>
                          <a:srgbClr val="FFFFFF"/>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54444337"/>
                  </a:ext>
                </a:extLst>
              </a:tr>
              <a:tr h="763988">
                <a:tc>
                  <a:txBody>
                    <a:bodyPr/>
                    <a:lstStyle/>
                    <a:p>
                      <a:pPr algn="l" fontAlgn="base"/>
                      <a:r>
                        <a:rPr lang="en-US" sz="2000" b="0" i="0">
                          <a:solidFill>
                            <a:srgbClr val="000000"/>
                          </a:solidFill>
                          <a:effectLst/>
                          <a:latin typeface="Arial" panose="020B0604020202020204" pitchFamily="34" charset="0"/>
                        </a:rPr>
                        <a:t>Limited Purpose FSA ​</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fontAlgn="base"/>
                      <a:r>
                        <a:rPr lang="en-US" sz="2000" b="1" i="0">
                          <a:solidFill>
                            <a:srgbClr val="000000"/>
                          </a:solidFill>
                          <a:effectLst/>
                          <a:latin typeface="Arial" panose="020B0604020202020204" pitchFamily="34" charset="0"/>
                        </a:rPr>
                        <a:t>$3,050 </a:t>
                      </a:r>
                      <a:r>
                        <a:rPr lang="en-US" sz="2000" b="0" i="0">
                          <a:solidFill>
                            <a:srgbClr val="000000"/>
                          </a:solidFill>
                          <a:effectLst/>
                          <a:latin typeface="Arial" panose="020B0604020202020204" pitchFamily="34" charset="0"/>
                        </a:rPr>
                        <a:t>(Rollover Amount $610) ​</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54898495"/>
                  </a:ext>
                </a:extLst>
              </a:tr>
              <a:tr h="763988">
                <a:tc>
                  <a:txBody>
                    <a:bodyPr/>
                    <a:lstStyle/>
                    <a:p>
                      <a:pPr algn="l" fontAlgn="base"/>
                      <a:r>
                        <a:rPr lang="en-US" sz="2000" b="0" i="0">
                          <a:solidFill>
                            <a:srgbClr val="000000"/>
                          </a:solidFill>
                          <a:effectLst/>
                          <a:latin typeface="Arial" panose="020B0604020202020204" pitchFamily="34" charset="0"/>
                        </a:rPr>
                        <a:t>Dependent Care ​</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2000" b="1" i="0">
                          <a:solidFill>
                            <a:srgbClr val="000000"/>
                          </a:solidFill>
                          <a:effectLst/>
                          <a:latin typeface="Arial" panose="020B0604020202020204" pitchFamily="34" charset="0"/>
                        </a:rPr>
                        <a:t>$5,000 </a:t>
                      </a:r>
                      <a:r>
                        <a:rPr lang="en-US" sz="2000" b="0" i="0">
                          <a:solidFill>
                            <a:srgbClr val="000000"/>
                          </a:solidFill>
                          <a:effectLst/>
                          <a:latin typeface="Arial" panose="020B0604020202020204" pitchFamily="34" charset="0"/>
                        </a:rPr>
                        <a:t>(per family)      ​</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60127946"/>
                  </a:ext>
                </a:extLst>
              </a:tr>
              <a:tr h="763988">
                <a:tc>
                  <a:txBody>
                    <a:bodyPr/>
                    <a:lstStyle/>
                    <a:p>
                      <a:pPr algn="l" fontAlgn="base"/>
                      <a:r>
                        <a:rPr lang="en-US" sz="2000" b="0" i="0">
                          <a:solidFill>
                            <a:srgbClr val="000000"/>
                          </a:solidFill>
                          <a:effectLst/>
                          <a:latin typeface="Arial" panose="020B0604020202020204" pitchFamily="34" charset="0"/>
                        </a:rPr>
                        <a:t>Mass Transit FSA​</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fontAlgn="base"/>
                      <a:r>
                        <a:rPr lang="en-US" sz="2000" b="1" i="0">
                          <a:solidFill>
                            <a:srgbClr val="000000"/>
                          </a:solidFill>
                          <a:effectLst/>
                          <a:latin typeface="Arial" panose="020B0604020202020204" pitchFamily="34" charset="0"/>
                        </a:rPr>
                        <a:t>$300.00 </a:t>
                      </a:r>
                      <a:r>
                        <a:rPr lang="en-US" sz="2000" b="0" i="0">
                          <a:solidFill>
                            <a:srgbClr val="000000"/>
                          </a:solidFill>
                          <a:effectLst/>
                          <a:latin typeface="Arial" panose="020B0604020202020204" pitchFamily="34" charset="0"/>
                        </a:rPr>
                        <a:t>(per month) ​</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40555506"/>
                  </a:ext>
                </a:extLst>
              </a:tr>
              <a:tr h="763988">
                <a:tc>
                  <a:txBody>
                    <a:bodyPr/>
                    <a:lstStyle/>
                    <a:p>
                      <a:pPr algn="l" fontAlgn="base"/>
                      <a:r>
                        <a:rPr lang="en-US" sz="2000" b="0" i="0">
                          <a:solidFill>
                            <a:srgbClr val="000000"/>
                          </a:solidFill>
                          <a:effectLst/>
                          <a:latin typeface="Arial" panose="020B0604020202020204" pitchFamily="34" charset="0"/>
                        </a:rPr>
                        <a:t>Parking FSA​</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2000" b="1" i="0">
                          <a:solidFill>
                            <a:srgbClr val="000000"/>
                          </a:solidFill>
                          <a:effectLst/>
                          <a:latin typeface="Arial" panose="020B0604020202020204" pitchFamily="34" charset="0"/>
                        </a:rPr>
                        <a:t>$300.00 </a:t>
                      </a:r>
                      <a:r>
                        <a:rPr lang="en-US" sz="2000" b="0" i="0">
                          <a:solidFill>
                            <a:srgbClr val="000000"/>
                          </a:solidFill>
                          <a:effectLst/>
                          <a:latin typeface="Arial" panose="020B0604020202020204" pitchFamily="34" charset="0"/>
                        </a:rPr>
                        <a:t>(per month) ​</a:t>
                      </a:r>
                      <a:endParaRPr lang="en-US" b="0" i="0">
                        <a:solidFill>
                          <a:srgbClr val="000000"/>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7056632"/>
                  </a:ext>
                </a:extLst>
              </a:tr>
            </a:tbl>
          </a:graphicData>
        </a:graphic>
      </p:graphicFrame>
      <p:sp>
        <p:nvSpPr>
          <p:cNvPr id="6" name="Rectangle 1">
            <a:extLst>
              <a:ext uri="{FF2B5EF4-FFF2-40B4-BE49-F238E27FC236}">
                <a16:creationId xmlns:a16="http://schemas.microsoft.com/office/drawing/2014/main" id="{1F12C3D2-BA5A-536F-5E31-00A33A45A80F}"/>
              </a:ext>
            </a:extLst>
          </p:cNvPr>
          <p:cNvSpPr>
            <a:spLocks noChangeArrowheads="1"/>
          </p:cNvSpPr>
          <p:nvPr/>
        </p:nvSpPr>
        <p:spPr bwMode="auto">
          <a:xfrm>
            <a:off x="1128713" y="3011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623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A9B53F-D0F1-49A6-8178-87A856B4AA57}"/>
              </a:ext>
            </a:extLst>
          </p:cNvPr>
          <p:cNvSpPr/>
          <p:nvPr/>
        </p:nvSpPr>
        <p:spPr>
          <a:xfrm>
            <a:off x="0" y="-9525"/>
            <a:ext cx="12192000" cy="941388"/>
          </a:xfrm>
          <a:prstGeom prst="rect">
            <a:avLst/>
          </a:prstGeom>
          <a:solidFill>
            <a:srgbClr val="600060"/>
          </a:solidFill>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316E29B0-594D-4F2B-9766-E3FF939B2836}"/>
              </a:ext>
            </a:extLst>
          </p:cNvPr>
          <p:cNvSpPr/>
          <p:nvPr/>
        </p:nvSpPr>
        <p:spPr>
          <a:xfrm>
            <a:off x="1664903" y="184463"/>
            <a:ext cx="7568097" cy="575029"/>
          </a:xfrm>
          <a:prstGeom prst="rect">
            <a:avLst/>
          </a:prstGeom>
          <a:solidFill>
            <a:srgbClr val="600060"/>
          </a:solidFill>
          <a:ln>
            <a:solidFill>
              <a:srgbClr val="002060"/>
            </a:solidFill>
          </a:ln>
        </p:spPr>
        <p:txBody>
          <a:bodyPr wrap="none">
            <a:spAutoFit/>
          </a:bodyPr>
          <a:lstStyle/>
          <a:p>
            <a:pPr>
              <a:lnSpc>
                <a:spcPct val="120000"/>
              </a:lnSpc>
            </a:pPr>
            <a:r>
              <a:rPr lang="en-US" sz="2900" b="1">
                <a:solidFill>
                  <a:schemeClr val="bg1"/>
                </a:solidFill>
                <a:effectLst>
                  <a:outerShdw blurRad="38100" dist="38100" dir="2700000" algn="tl">
                    <a:srgbClr val="000000">
                      <a:alpha val="43137"/>
                    </a:srgbClr>
                  </a:outerShdw>
                </a:effectLst>
                <a:latin typeface="Century Gothic" panose="020B0502020202020204" pitchFamily="34" charset="0"/>
              </a:rPr>
              <a:t>HealthQuest Premium Discount Program </a:t>
            </a:r>
            <a:endParaRPr lang="en-US" altLang="en-US" sz="29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9" name="TextBox 8"/>
          <p:cNvSpPr txBox="1"/>
          <p:nvPr/>
        </p:nvSpPr>
        <p:spPr>
          <a:xfrm>
            <a:off x="569192" y="2630021"/>
            <a:ext cx="5182188"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Arial"/>
                <a:cs typeface="Arial"/>
              </a:rPr>
              <a:t>To receive the Premium Incentive Discount, ONLY the Employee needs to earn credits.  </a:t>
            </a: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a:latin typeface="Arial"/>
              <a:cs typeface="Arial"/>
            </a:endParaRPr>
          </a:p>
          <a:p>
            <a:pPr marL="285750" indent="-285750">
              <a:buFont typeface="Arial" panose="020B0604020202020204" pitchFamily="34" charset="0"/>
              <a:buChar char="•"/>
            </a:pPr>
            <a:r>
              <a:rPr lang="en-US" sz="2000">
                <a:latin typeface="Arial"/>
                <a:cs typeface="Arial"/>
              </a:rPr>
              <a:t>Employees need to earn 40 credits to receive the full Premium Incentive Discount.</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a:cs typeface="Arial"/>
              </a:rPr>
              <a:t>Employees on Plan A who have been employed for minimum of 365 days who earn 20-39 credits can receive a partial Premium Incentive Discount. </a:t>
            </a:r>
            <a:endParaRPr lang="en-US" sz="20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3C161E6-0BCC-4FFD-AD16-CA856A8D4488}"/>
              </a:ext>
            </a:extLst>
          </p:cNvPr>
          <p:cNvSpPr/>
          <p:nvPr/>
        </p:nvSpPr>
        <p:spPr>
          <a:xfrm>
            <a:off x="569192" y="1920822"/>
            <a:ext cx="4951355" cy="523220"/>
          </a:xfrm>
          <a:prstGeom prst="rect">
            <a:avLst/>
          </a:prstGeom>
        </p:spPr>
        <p:txBody>
          <a:bodyPr wrap="none">
            <a:spAutoFit/>
          </a:bodyPr>
          <a:lstStyle/>
          <a:p>
            <a:r>
              <a:rPr lang="en-US" sz="2800">
                <a:solidFill>
                  <a:srgbClr val="31263E"/>
                </a:solidFill>
                <a:latin typeface="Franklin Gothic Demi" panose="020B0703020102020204" pitchFamily="34" charset="0"/>
              </a:rPr>
              <a:t>Available on Plans A, C, J, &amp; N </a:t>
            </a:r>
          </a:p>
        </p:txBody>
      </p:sp>
      <p:pic>
        <p:nvPicPr>
          <p:cNvPr id="8" name="Picture 7">
            <a:extLst>
              <a:ext uri="{FF2B5EF4-FFF2-40B4-BE49-F238E27FC236}">
                <a16:creationId xmlns:a16="http://schemas.microsoft.com/office/drawing/2014/main" id="{040A4949-F03C-41C5-B743-5F0227BDA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2B68240-25CA-49F9-B493-2D12A8DF7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987" y="1024341"/>
            <a:ext cx="3657600" cy="923544"/>
          </a:xfrm>
          <a:prstGeom prst="rect">
            <a:avLst/>
          </a:prstGeom>
        </p:spPr>
      </p:pic>
      <p:pic>
        <p:nvPicPr>
          <p:cNvPr id="20" name="Picture 19" descr="Outdoor yoga practice">
            <a:extLst>
              <a:ext uri="{FF2B5EF4-FFF2-40B4-BE49-F238E27FC236}">
                <a16:creationId xmlns:a16="http://schemas.microsoft.com/office/drawing/2014/main" id="{53CF8BD1-19E6-F169-BDA3-C223BA3E20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039907"/>
            <a:ext cx="5668836" cy="4101887"/>
          </a:xfrm>
          <a:prstGeom prst="rect">
            <a:avLst/>
          </a:prstGeom>
          <a:ln>
            <a:solidFill>
              <a:schemeClr val="tx1"/>
            </a:solidFill>
          </a:ln>
        </p:spPr>
      </p:pic>
    </p:spTree>
    <p:extLst>
      <p:ext uri="{BB962C8B-B14F-4D97-AF65-F5344CB8AC3E}">
        <p14:creationId xmlns:p14="http://schemas.microsoft.com/office/powerpoint/2010/main" val="13323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3CA473-50D0-4C38-BD27-897B313E51E1}"/>
              </a:ext>
            </a:extLst>
          </p:cNvPr>
          <p:cNvSpPr/>
          <p:nvPr/>
        </p:nvSpPr>
        <p:spPr>
          <a:xfrm>
            <a:off x="5523121" y="2005931"/>
            <a:ext cx="6327133" cy="3662541"/>
          </a:xfrm>
          <a:prstGeom prst="rect">
            <a:avLst/>
          </a:prstGeom>
        </p:spPr>
        <p:txBody>
          <a:bodyPr wrap="square" lIns="91440" tIns="45720" rIns="91440" bIns="45720" anchor="t">
            <a:spAutoFit/>
          </a:bodyPr>
          <a:lstStyle/>
          <a:p>
            <a:pPr algn="ctr"/>
            <a:r>
              <a:rPr lang="en-US" sz="3200" b="1" u="sng">
                <a:solidFill>
                  <a:srgbClr val="31263E"/>
                </a:solidFill>
                <a:latin typeface="Franklin Gothic Demi"/>
                <a:cs typeface="Arial"/>
              </a:rPr>
              <a:t>Available on Plans C, J &amp; N</a:t>
            </a:r>
          </a:p>
          <a:p>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a:cs typeface="Arial"/>
              </a:rPr>
              <a:t>One HealthQuest credit = $12.50 </a:t>
            </a: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a:cs typeface="Arial"/>
              </a:rPr>
              <a:t>Earn up to $500 per employee</a:t>
            </a:r>
          </a:p>
          <a:p>
            <a:pPr marL="342900" indent="-342900">
              <a:buFont typeface="Arial" panose="020B0604020202020204" pitchFamily="34" charset="0"/>
              <a:buChar char="•"/>
            </a:pPr>
            <a:r>
              <a:rPr lang="en-US" sz="2400">
                <a:latin typeface="Arial"/>
                <a:cs typeface="Arial"/>
              </a:rPr>
              <a:t>Reward Dollars are contributed into your HRA or HSA</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algn="ctr"/>
            <a:r>
              <a:rPr lang="en-US" sz="2400">
                <a:latin typeface="Arial"/>
                <a:cs typeface="Arial"/>
              </a:rPr>
              <a:t>Visit the HealthQuest web page for activities!</a:t>
            </a:r>
          </a:p>
          <a:p>
            <a:pPr algn="ctr"/>
            <a:endParaRPr lang="en-US" sz="1800" u="sng">
              <a:solidFill>
                <a:srgbClr val="0563C1"/>
              </a:solidFill>
              <a:effectLst/>
              <a:latin typeface="Calibri" panose="020F0502020204030204" pitchFamily="34" charset="0"/>
              <a:ea typeface="Calibri" panose="020F0502020204030204" pitchFamily="34" charset="0"/>
            </a:endParaRPr>
          </a:p>
          <a:p>
            <a:pPr algn="ctr"/>
            <a:r>
              <a:rPr lang="en-US" sz="1800" u="sng">
                <a:solidFill>
                  <a:srgbClr val="0563C1"/>
                </a:solidFill>
                <a:effectLst/>
                <a:latin typeface="Calibri"/>
                <a:ea typeface="Calibri" panose="020F0502020204030204" pitchFamily="34" charset="0"/>
                <a:cs typeface="Calibri"/>
              </a:rPr>
              <a:t>https://healthbenefitsprogram.ks.gov</a:t>
            </a:r>
            <a:endParaRPr lang="en-US" sz="2400">
              <a:latin typeface="Calibri"/>
              <a:cs typeface="Calibri"/>
            </a:endParaRPr>
          </a:p>
        </p:txBody>
      </p:sp>
      <p:sp>
        <p:nvSpPr>
          <p:cNvPr id="3" name="Rectangle 2">
            <a:extLst>
              <a:ext uri="{FF2B5EF4-FFF2-40B4-BE49-F238E27FC236}">
                <a16:creationId xmlns:a16="http://schemas.microsoft.com/office/drawing/2014/main" id="{A53AD42A-8DD1-4BAD-8C31-7B18177C2681}"/>
              </a:ext>
            </a:extLst>
          </p:cNvPr>
          <p:cNvSpPr/>
          <p:nvPr/>
        </p:nvSpPr>
        <p:spPr>
          <a:xfrm>
            <a:off x="0" y="-9525"/>
            <a:ext cx="12192000" cy="941388"/>
          </a:xfrm>
          <a:prstGeom prst="rect">
            <a:avLst/>
          </a:prstGeom>
          <a:solidFill>
            <a:srgbClr val="600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54B87FF-246A-446A-85B0-036F7D93FA4A}"/>
              </a:ext>
            </a:extLst>
          </p:cNvPr>
          <p:cNvSpPr/>
          <p:nvPr/>
        </p:nvSpPr>
        <p:spPr>
          <a:xfrm>
            <a:off x="1623491" y="147237"/>
            <a:ext cx="5984331"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HealthQuest Rewards Dollars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F38BCD9-633F-4DCD-8FC7-952EBD03B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46" y="1653525"/>
            <a:ext cx="4502728" cy="1136939"/>
          </a:xfrm>
          <a:prstGeom prst="rect">
            <a:avLst/>
          </a:prstGeom>
        </p:spPr>
      </p:pic>
      <p:pic>
        <p:nvPicPr>
          <p:cNvPr id="8" name="Picture 7">
            <a:extLst>
              <a:ext uri="{FF2B5EF4-FFF2-40B4-BE49-F238E27FC236}">
                <a16:creationId xmlns:a16="http://schemas.microsoft.com/office/drawing/2014/main" id="{DE348136-0E59-4227-9E9A-FB23001FC6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56" y="3741349"/>
            <a:ext cx="2194688" cy="2926251"/>
          </a:xfrm>
          <a:prstGeom prst="rect">
            <a:avLst/>
          </a:prstGeom>
        </p:spPr>
      </p:pic>
      <p:pic>
        <p:nvPicPr>
          <p:cNvPr id="9" name="Picture 8">
            <a:extLst>
              <a:ext uri="{FF2B5EF4-FFF2-40B4-BE49-F238E27FC236}">
                <a16:creationId xmlns:a16="http://schemas.microsoft.com/office/drawing/2014/main" id="{0D34EF0D-4CF6-4CD2-A2A9-79FA67FCE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4" name="TextBox 3">
            <a:extLst>
              <a:ext uri="{FF2B5EF4-FFF2-40B4-BE49-F238E27FC236}">
                <a16:creationId xmlns:a16="http://schemas.microsoft.com/office/drawing/2014/main" id="{428DADC1-7EDD-4275-B455-494BCA7DA40C}"/>
              </a:ext>
            </a:extLst>
          </p:cNvPr>
          <p:cNvSpPr txBox="1"/>
          <p:nvPr/>
        </p:nvSpPr>
        <p:spPr>
          <a:xfrm>
            <a:off x="2262145" y="3275860"/>
            <a:ext cx="2913538" cy="1298377"/>
          </a:xfrm>
          <a:prstGeom prst="wedgeEllipseCallout">
            <a:avLst/>
          </a:prstGeom>
          <a:solidFill>
            <a:srgbClr val="31263E"/>
          </a:solidFill>
        </p:spPr>
        <p:txBody>
          <a:bodyPr wrap="square" rtlCol="0">
            <a:spAutoFit/>
          </a:bodyPr>
          <a:lstStyle/>
          <a:p>
            <a:pPr algn="ctr"/>
            <a:r>
              <a:rPr lang="en-US">
                <a:solidFill>
                  <a:schemeClr val="bg1"/>
                </a:solidFill>
              </a:rPr>
              <a:t>Enable your account at HealthQuest.ks.gov</a:t>
            </a:r>
          </a:p>
        </p:txBody>
      </p:sp>
    </p:spTree>
    <p:extLst>
      <p:ext uri="{BB962C8B-B14F-4D97-AF65-F5344CB8AC3E}">
        <p14:creationId xmlns:p14="http://schemas.microsoft.com/office/powerpoint/2010/main" val="11419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20B9A-C77C-43F3-BF03-328AE6CEB1D2}"/>
              </a:ext>
            </a:extLst>
          </p:cNvPr>
          <p:cNvSpPr/>
          <p:nvPr/>
        </p:nvSpPr>
        <p:spPr>
          <a:xfrm>
            <a:off x="0" y="-3463"/>
            <a:ext cx="12192000" cy="1057563"/>
          </a:xfrm>
          <a:prstGeom prst="rect">
            <a:avLst/>
          </a:prstGeom>
          <a:solidFill>
            <a:srgbClr val="FF6600"/>
          </a:solidFill>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3E6FB8"/>
                </a:solidFill>
              </a:rPr>
              <a:t> </a:t>
            </a:r>
          </a:p>
        </p:txBody>
      </p:sp>
      <p:sp>
        <p:nvSpPr>
          <p:cNvPr id="5" name="Text Placeholder 1">
            <a:extLst>
              <a:ext uri="{FF2B5EF4-FFF2-40B4-BE49-F238E27FC236}">
                <a16:creationId xmlns:a16="http://schemas.microsoft.com/office/drawing/2014/main" id="{EC109AD6-4A6F-4AE3-BC7D-C8EBFF72AC07}"/>
              </a:ext>
            </a:extLst>
          </p:cNvPr>
          <p:cNvSpPr txBox="1">
            <a:spLocks/>
          </p:cNvSpPr>
          <p:nvPr/>
        </p:nvSpPr>
        <p:spPr>
          <a:xfrm>
            <a:off x="2046514" y="193586"/>
            <a:ext cx="6271986" cy="6634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dirty="0">
                <a:effectLst>
                  <a:outerShdw blurRad="38100" dist="38100" dir="2700000" algn="tl">
                    <a:srgbClr val="000000">
                      <a:alpha val="43137"/>
                    </a:srgbClr>
                  </a:outerShdw>
                </a:effectLst>
                <a:latin typeface="Century Gothic"/>
                <a:cs typeface="Arial"/>
              </a:rPr>
              <a:t>HealthQuest Health Center</a:t>
            </a:r>
            <a:endParaRPr lang="en-US" altLang="en-US" sz="3200" b="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a:extLst>
              <a:ext uri="{FF2B5EF4-FFF2-40B4-BE49-F238E27FC236}">
                <a16:creationId xmlns:a16="http://schemas.microsoft.com/office/drawing/2014/main" id="{39F78B5B-8D40-46C9-BA7A-4987111B0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6" y="100402"/>
            <a:ext cx="1297816" cy="788869"/>
          </a:xfrm>
          <a:prstGeom prst="rect">
            <a:avLst/>
          </a:prstGeom>
        </p:spPr>
      </p:pic>
      <p:sp>
        <p:nvSpPr>
          <p:cNvPr id="4" name="Content Placeholder 3">
            <a:extLst>
              <a:ext uri="{FF2B5EF4-FFF2-40B4-BE49-F238E27FC236}">
                <a16:creationId xmlns:a16="http://schemas.microsoft.com/office/drawing/2014/main" id="{A7560EC8-82BC-B563-7C80-58EEDED9E558}"/>
              </a:ext>
            </a:extLst>
          </p:cNvPr>
          <p:cNvSpPr>
            <a:spLocks noGrp="1"/>
          </p:cNvSpPr>
          <p:nvPr>
            <p:ph idx="1"/>
          </p:nvPr>
        </p:nvSpPr>
        <p:spPr>
          <a:xfrm>
            <a:off x="274640" y="1996227"/>
            <a:ext cx="11367860" cy="3270650"/>
          </a:xfrm>
        </p:spPr>
        <p:txBody>
          <a:bodyPr vert="horz" lIns="91440" tIns="45720" rIns="91440" bIns="45720" rtlCol="0" anchor="t">
            <a:normAutofit fontScale="70000" lnSpcReduction="20000"/>
          </a:bodyPr>
          <a:lstStyle/>
          <a:p>
            <a:pPr marL="0" indent="0" algn="l">
              <a:lnSpc>
                <a:spcPct val="120000"/>
              </a:lnSpc>
              <a:spcAft>
                <a:spcPts val="600"/>
              </a:spcAft>
              <a:buNone/>
            </a:pPr>
            <a:r>
              <a:rPr lang="en-US" sz="2300" b="0" i="0">
                <a:solidFill>
                  <a:srgbClr val="242424"/>
                </a:solidFill>
                <a:effectLst/>
                <a:latin typeface="Arial" panose="020B0604020202020204" pitchFamily="34" charset="0"/>
              </a:rPr>
              <a:t>The HealthQuest Health Center is open to all employees, spouses and dependent children over age 2 covered by SEHP medical insurance. SEHP members will need to make an appointment and bring their insurance card to prove eligibility for service.</a:t>
            </a:r>
          </a:p>
          <a:p>
            <a:pPr algn="l"/>
            <a:r>
              <a:rPr lang="en-US" sz="2300" b="0" i="0">
                <a:solidFill>
                  <a:srgbClr val="242424"/>
                </a:solidFill>
                <a:effectLst/>
                <a:latin typeface="Arial" panose="020B0604020202020204" pitchFamily="34" charset="0"/>
              </a:rPr>
              <a:t>All </a:t>
            </a:r>
            <a:r>
              <a:rPr lang="en-US" sz="2300" b="1" i="0">
                <a:solidFill>
                  <a:srgbClr val="242424"/>
                </a:solidFill>
                <a:effectLst/>
                <a:latin typeface="Arial" panose="020B0604020202020204" pitchFamily="34" charset="0"/>
              </a:rPr>
              <a:t>preventive visits </a:t>
            </a:r>
            <a:r>
              <a:rPr lang="en-US" sz="2300" b="0" i="0">
                <a:solidFill>
                  <a:srgbClr val="242424"/>
                </a:solidFill>
                <a:effectLst/>
                <a:latin typeface="Arial" panose="020B0604020202020204" pitchFamily="34" charset="0"/>
              </a:rPr>
              <a:t>are provided free of cost regardless of health plan enrollment. </a:t>
            </a:r>
          </a:p>
          <a:p>
            <a:pPr algn="l"/>
            <a:r>
              <a:rPr lang="en-US" sz="2300" b="0" i="0">
                <a:solidFill>
                  <a:srgbClr val="242424"/>
                </a:solidFill>
                <a:effectLst/>
                <a:latin typeface="Arial" panose="020B0604020202020204" pitchFamily="34" charset="0"/>
              </a:rPr>
              <a:t>Healthcare services are provided at no cost for Plan A members. </a:t>
            </a:r>
          </a:p>
          <a:p>
            <a:pPr algn="l"/>
            <a:r>
              <a:rPr lang="en-US" sz="2300">
                <a:solidFill>
                  <a:srgbClr val="242424"/>
                </a:solidFill>
                <a:latin typeface="Arial" panose="020B0604020202020204" pitchFamily="34" charset="0"/>
              </a:rPr>
              <a:t>Medical visits </a:t>
            </a:r>
            <a:r>
              <a:rPr lang="en-US" sz="2300" b="0" i="0">
                <a:solidFill>
                  <a:srgbClr val="242424"/>
                </a:solidFill>
                <a:effectLst/>
                <a:latin typeface="Arial" panose="020B0604020202020204" pitchFamily="34" charset="0"/>
              </a:rPr>
              <a:t>will require a $40 fee for members with Plans C, J, and N</a:t>
            </a:r>
          </a:p>
          <a:p>
            <a:pPr marL="0" indent="0" algn="l">
              <a:buNone/>
            </a:pPr>
            <a:endParaRPr lang="en-US" sz="2300" b="0" i="0">
              <a:solidFill>
                <a:srgbClr val="242424"/>
              </a:solidFill>
              <a:effectLst/>
              <a:latin typeface="Arial" panose="020B0604020202020204" pitchFamily="34" charset="0"/>
            </a:endParaRPr>
          </a:p>
          <a:p>
            <a:pPr algn="l">
              <a:lnSpc>
                <a:spcPct val="120000"/>
              </a:lnSpc>
              <a:buFont typeface="Wingdings" panose="05000000000000000000" pitchFamily="2" charset="2"/>
              <a:buChar char="Ø"/>
            </a:pPr>
            <a:r>
              <a:rPr lang="en-US" sz="2300" b="0" i="0">
                <a:solidFill>
                  <a:srgbClr val="242424"/>
                </a:solidFill>
                <a:effectLst/>
                <a:latin typeface="Arial" panose="020B0604020202020204" pitchFamily="34" charset="0"/>
                <a:cs typeface="Arial" panose="020B0604020202020204" pitchFamily="34" charset="0"/>
              </a:rPr>
              <a:t>Schedule an appointment, </a:t>
            </a:r>
            <a:r>
              <a:rPr lang="en-US" sz="2300">
                <a:solidFill>
                  <a:srgbClr val="3E4246"/>
                </a:solidFill>
                <a:latin typeface="Arial" panose="020B0604020202020204" pitchFamily="34" charset="0"/>
                <a:cs typeface="Arial" panose="020B0604020202020204" pitchFamily="34" charset="0"/>
              </a:rPr>
              <a:t>r</a:t>
            </a:r>
            <a:r>
              <a:rPr lang="en-US" sz="2300" b="0" i="0">
                <a:solidFill>
                  <a:srgbClr val="3E4246"/>
                </a:solidFill>
                <a:effectLst/>
                <a:latin typeface="Arial" panose="020B0604020202020204" pitchFamily="34" charset="0"/>
                <a:cs typeface="Arial" panose="020B0604020202020204" pitchFamily="34" charset="0"/>
              </a:rPr>
              <a:t>equest prescription refills, access your medical records and forms by visiting th</a:t>
            </a:r>
            <a:r>
              <a:rPr lang="en-US" sz="2300">
                <a:solidFill>
                  <a:srgbClr val="3E4246"/>
                </a:solidFill>
                <a:latin typeface="Arial" panose="020B0604020202020204" pitchFamily="34" charset="0"/>
                <a:cs typeface="Arial" panose="020B0604020202020204" pitchFamily="34" charset="0"/>
              </a:rPr>
              <a:t>e </a:t>
            </a:r>
            <a:r>
              <a:rPr lang="en-US" sz="2300" b="0" i="0">
                <a:solidFill>
                  <a:srgbClr val="242424"/>
                </a:solidFill>
                <a:effectLst/>
                <a:latin typeface="Arial" panose="020B0604020202020204" pitchFamily="34" charset="0"/>
              </a:rPr>
              <a:t>Marathon Health </a:t>
            </a:r>
            <a:r>
              <a:rPr lang="en-US" sz="2300" b="0" i="0" err="1">
                <a:solidFill>
                  <a:srgbClr val="242424"/>
                </a:solidFill>
                <a:effectLst/>
                <a:latin typeface="Arial" panose="020B0604020202020204" pitchFamily="34" charset="0"/>
              </a:rPr>
              <a:t>ePortal</a:t>
            </a:r>
            <a:r>
              <a:rPr lang="en-US" sz="2300" b="0" i="0">
                <a:solidFill>
                  <a:srgbClr val="242424"/>
                </a:solidFill>
                <a:effectLst/>
                <a:latin typeface="Arial" panose="020B0604020202020204" pitchFamily="34" charset="0"/>
              </a:rPr>
              <a:t> at </a:t>
            </a:r>
            <a:r>
              <a:rPr lang="en-US" sz="2300" b="0" i="0" u="none" strike="noStrike">
                <a:solidFill>
                  <a:srgbClr val="163B68"/>
                </a:solidFill>
                <a:effectLst/>
                <a:latin typeface="Arial" panose="020B0604020202020204" pitchFamily="34" charset="0"/>
                <a:hlinkClick r:id="rId4"/>
              </a:rPr>
              <a:t>my.marathon-health.com</a:t>
            </a:r>
            <a:r>
              <a:rPr lang="en-US" sz="2300" b="0" i="0">
                <a:solidFill>
                  <a:srgbClr val="242424"/>
                </a:solidFill>
                <a:effectLst/>
                <a:latin typeface="Arial" panose="020B0604020202020204" pitchFamily="34" charset="0"/>
              </a:rPr>
              <a:t>.</a:t>
            </a:r>
            <a:endParaRPr lang="en-US" sz="2300" b="0" i="0">
              <a:solidFill>
                <a:srgbClr val="3E4246"/>
              </a:solidFill>
              <a:effectLst/>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2300" b="0" i="0">
                <a:solidFill>
                  <a:srgbClr val="242424"/>
                </a:solidFill>
                <a:effectLst/>
                <a:latin typeface="Arial" panose="020B0604020202020204" pitchFamily="34" charset="0"/>
              </a:rPr>
              <a:t>You can also schedule an appointment by calling the HealthQuest Health Center</a:t>
            </a:r>
            <a:r>
              <a:rPr lang="en-US" sz="3400" b="0" i="0">
                <a:solidFill>
                  <a:srgbClr val="242424"/>
                </a:solidFill>
                <a:effectLst/>
                <a:latin typeface="Arial" panose="020B0604020202020204" pitchFamily="34" charset="0"/>
              </a:rPr>
              <a:t>.</a:t>
            </a:r>
          </a:p>
          <a:p>
            <a:pPr marL="0" indent="0" algn="l">
              <a:buNone/>
            </a:pPr>
            <a:endParaRPr lang="en-US" sz="6400" b="0" i="0">
              <a:solidFill>
                <a:srgbClr val="242424"/>
              </a:solidFill>
              <a:effectLst/>
              <a:latin typeface="Arial" panose="020B0604020202020204" pitchFamily="34" charset="0"/>
            </a:endParaRPr>
          </a:p>
          <a:p>
            <a:pPr algn="l"/>
            <a:endParaRPr lang="en-US" sz="1600" b="0" i="0">
              <a:solidFill>
                <a:srgbClr val="242424"/>
              </a:solidFill>
              <a:effectLst/>
              <a:latin typeface="Arial" panose="020B0604020202020204" pitchFamily="34" charset="0"/>
            </a:endParaRPr>
          </a:p>
        </p:txBody>
      </p:sp>
      <p:pic>
        <p:nvPicPr>
          <p:cNvPr id="8" name="Picture 7">
            <a:extLst>
              <a:ext uri="{FF2B5EF4-FFF2-40B4-BE49-F238E27FC236}">
                <a16:creationId xmlns:a16="http://schemas.microsoft.com/office/drawing/2014/main" id="{EB09C554-816C-8B9D-4F94-D5A01D155629}"/>
              </a:ext>
            </a:extLst>
          </p:cNvPr>
          <p:cNvPicPr>
            <a:picLocks noChangeAspect="1"/>
          </p:cNvPicPr>
          <p:nvPr/>
        </p:nvPicPr>
        <p:blipFill>
          <a:blip r:embed="rId5"/>
          <a:stretch>
            <a:fillRect/>
          </a:stretch>
        </p:blipFill>
        <p:spPr>
          <a:xfrm>
            <a:off x="3372610" y="1124350"/>
            <a:ext cx="3541758" cy="871877"/>
          </a:xfrm>
          <a:prstGeom prst="rect">
            <a:avLst/>
          </a:prstGeom>
        </p:spPr>
      </p:pic>
      <p:sp>
        <p:nvSpPr>
          <p:cNvPr id="2" name="TextBox 1">
            <a:extLst>
              <a:ext uri="{FF2B5EF4-FFF2-40B4-BE49-F238E27FC236}">
                <a16:creationId xmlns:a16="http://schemas.microsoft.com/office/drawing/2014/main" id="{8B35EDA5-C031-A7F8-3C5E-4D8EDA055340}"/>
              </a:ext>
            </a:extLst>
          </p:cNvPr>
          <p:cNvSpPr txBox="1"/>
          <p:nvPr/>
        </p:nvSpPr>
        <p:spPr>
          <a:xfrm>
            <a:off x="438289" y="5042118"/>
            <a:ext cx="10429851" cy="1815882"/>
          </a:xfrm>
          <a:prstGeom prst="rect">
            <a:avLst/>
          </a:prstGeom>
          <a:noFill/>
        </p:spPr>
        <p:txBody>
          <a:bodyPr wrap="square" numCol="2" rtlCol="0">
            <a:spAutoFit/>
          </a:bodyPr>
          <a:lstStyle/>
          <a:p>
            <a:pPr marL="0" indent="0">
              <a:buNone/>
            </a:pPr>
            <a:r>
              <a:rPr lang="en-US" sz="1600" b="1">
                <a:latin typeface="Arial" panose="020B0604020202020204" pitchFamily="34" charset="0"/>
                <a:cs typeface="Arial" panose="020B0604020202020204" pitchFamily="34" charset="0"/>
              </a:rPr>
              <a:t>The HealthQuest Health Center </a:t>
            </a:r>
          </a:p>
          <a:p>
            <a:pPr marL="0" indent="0">
              <a:buNone/>
            </a:pPr>
            <a:r>
              <a:rPr lang="en-US" sz="1600">
                <a:latin typeface="Arial" panose="020B0604020202020204" pitchFamily="34" charset="0"/>
                <a:cs typeface="Arial" panose="020B0604020202020204" pitchFamily="34" charset="0"/>
              </a:rPr>
              <a:t>901 S. Kansas Ave.</a:t>
            </a:r>
          </a:p>
          <a:p>
            <a:pPr marL="0" indent="0">
              <a:buNone/>
            </a:pPr>
            <a:r>
              <a:rPr lang="en-US" sz="1600">
                <a:latin typeface="Arial" panose="020B0604020202020204" pitchFamily="34" charset="0"/>
                <a:cs typeface="Arial" panose="020B0604020202020204" pitchFamily="34" charset="0"/>
              </a:rPr>
              <a:t>Topeka, Kansas. </a:t>
            </a:r>
          </a:p>
          <a:p>
            <a:pPr marL="0" indent="0">
              <a:buNone/>
            </a:pPr>
            <a:r>
              <a:rPr lang="en-US" sz="1600" b="1" i="0">
                <a:effectLst/>
                <a:latin typeface="Arial" panose="020B0604020202020204" pitchFamily="34" charset="0"/>
              </a:rPr>
              <a:t>785-783-4080</a:t>
            </a:r>
          </a:p>
          <a:p>
            <a:pPr marL="0" indent="0">
              <a:buNone/>
            </a:pPr>
            <a:r>
              <a:rPr lang="en-US" sz="1600" b="1">
                <a:latin typeface="Arial" panose="020B0604020202020204" pitchFamily="34" charset="0"/>
                <a:cs typeface="Arial" panose="020B0604020202020204" pitchFamily="34" charset="0"/>
              </a:rPr>
              <a:t>Clinic Hours</a:t>
            </a:r>
            <a:endParaRPr lang="en-US" sz="1600">
              <a:latin typeface="Arial" panose="020B0604020202020204" pitchFamily="34" charset="0"/>
              <a:cs typeface="Arial" panose="020B0604020202020204" pitchFamily="34" charset="0"/>
            </a:endParaRPr>
          </a:p>
          <a:p>
            <a:pPr marL="0" indent="0" algn="just">
              <a:buNone/>
            </a:pPr>
            <a:r>
              <a:rPr lang="en-US" sz="1600">
                <a:latin typeface="Arial" panose="020B0604020202020204" pitchFamily="34" charset="0"/>
                <a:cs typeface="Arial" panose="020B0604020202020204" pitchFamily="34" charset="0"/>
              </a:rPr>
              <a:t>Monday, Wednesday, and Friday from 7am - 4pm  </a:t>
            </a:r>
          </a:p>
          <a:p>
            <a:pPr marL="0" indent="0" algn="just">
              <a:buNone/>
            </a:pPr>
            <a:r>
              <a:rPr lang="en-US" sz="1600">
                <a:latin typeface="Arial" panose="020B0604020202020204" pitchFamily="34" charset="0"/>
                <a:cs typeface="Arial" panose="020B0604020202020204" pitchFamily="34" charset="0"/>
              </a:rPr>
              <a:t>Tuesday and Thursday from 9am - 6pm.</a:t>
            </a:r>
            <a:endParaRPr lang="en-US" sz="1600" b="0" i="0">
              <a:solidFill>
                <a:srgbClr val="2424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29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B0BE96-0255-4B5F-8006-32981EDF0267}"/>
              </a:ext>
            </a:extLst>
          </p:cNvPr>
          <p:cNvSpPr/>
          <p:nvPr/>
        </p:nvSpPr>
        <p:spPr>
          <a:xfrm>
            <a:off x="0" y="-9525"/>
            <a:ext cx="12192000" cy="941388"/>
          </a:xfrm>
          <a:prstGeom prst="rect">
            <a:avLst/>
          </a:prstGeom>
          <a:solidFill>
            <a:srgbClr val="FF66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Placeholder 1">
            <a:extLst>
              <a:ext uri="{FF2B5EF4-FFF2-40B4-BE49-F238E27FC236}">
                <a16:creationId xmlns:a16="http://schemas.microsoft.com/office/drawing/2014/main" id="{2D51725F-746B-479A-989E-F3104322B8BF}"/>
              </a:ext>
            </a:extLst>
          </p:cNvPr>
          <p:cNvSpPr txBox="1">
            <a:spLocks/>
          </p:cNvSpPr>
          <p:nvPr/>
        </p:nvSpPr>
        <p:spPr>
          <a:xfrm>
            <a:off x="1635136" y="143860"/>
            <a:ext cx="10287000"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sz="3200" b="1" dirty="0">
                <a:effectLst>
                  <a:outerShdw blurRad="38100" dist="38100" dir="2700000" algn="tl">
                    <a:srgbClr val="000000">
                      <a:alpha val="43137"/>
                    </a:srgbClr>
                  </a:outerShdw>
                </a:effectLst>
                <a:latin typeface="Century Gothic" panose="020B0502020202020204" pitchFamily="34" charset="0"/>
              </a:rPr>
              <a:t>HealthQuest Health Center</a:t>
            </a:r>
            <a:endParaRPr lang="en-US" altLang="en-US" sz="3200" b="1" dirty="0">
              <a:effectLst>
                <a:outerShdw blurRad="38100" dist="38100" dir="2700000" algn="tl">
                  <a:srgbClr val="000000">
                    <a:alpha val="43137"/>
                  </a:srgbClr>
                </a:outerShdw>
              </a:effectLst>
              <a:latin typeface="Century Gothic" panose="020B0502020202020204" pitchFamily="34" charset="0"/>
            </a:endParaRPr>
          </a:p>
        </p:txBody>
      </p:sp>
      <p:sp>
        <p:nvSpPr>
          <p:cNvPr id="2" name="Speech Bubble: Oval 1"/>
          <p:cNvSpPr/>
          <p:nvPr/>
        </p:nvSpPr>
        <p:spPr>
          <a:xfrm>
            <a:off x="497575" y="1940315"/>
            <a:ext cx="3086941" cy="1687890"/>
          </a:xfrm>
          <a:prstGeom prst="wedgeEllipseCallout">
            <a:avLst/>
          </a:prstGeom>
          <a:solidFill>
            <a:srgbClr val="31263E"/>
          </a:solidFill>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Included with all medical plans</a:t>
            </a:r>
          </a:p>
        </p:txBody>
      </p:sp>
      <p:pic>
        <p:nvPicPr>
          <p:cNvPr id="8" name="Picture 7">
            <a:extLst>
              <a:ext uri="{FF2B5EF4-FFF2-40B4-BE49-F238E27FC236}">
                <a16:creationId xmlns:a16="http://schemas.microsoft.com/office/drawing/2014/main" id="{DD589001-E848-47E7-9523-239F4DBB5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8" y="3882214"/>
            <a:ext cx="1973590" cy="2320017"/>
          </a:xfrm>
          <a:prstGeom prst="rect">
            <a:avLst/>
          </a:prstGeom>
        </p:spPr>
      </p:pic>
      <p:pic>
        <p:nvPicPr>
          <p:cNvPr id="10" name="Picture 9">
            <a:extLst>
              <a:ext uri="{FF2B5EF4-FFF2-40B4-BE49-F238E27FC236}">
                <a16:creationId xmlns:a16="http://schemas.microsoft.com/office/drawing/2014/main" id="{C3047B62-6082-4D4D-AD43-73D7A45CF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11" name="TextBox 10">
            <a:extLst>
              <a:ext uri="{FF2B5EF4-FFF2-40B4-BE49-F238E27FC236}">
                <a16:creationId xmlns:a16="http://schemas.microsoft.com/office/drawing/2014/main" id="{037067EE-B930-4344-8E99-0375F1641099}"/>
              </a:ext>
            </a:extLst>
          </p:cNvPr>
          <p:cNvSpPr txBox="1"/>
          <p:nvPr/>
        </p:nvSpPr>
        <p:spPr>
          <a:xfrm>
            <a:off x="4348784" y="3124860"/>
            <a:ext cx="5855219" cy="523220"/>
          </a:xfrm>
          <a:prstGeom prst="rect">
            <a:avLst/>
          </a:prstGeom>
          <a:noFill/>
        </p:spPr>
        <p:txBody>
          <a:bodyPr wrap="square" rtlCol="0">
            <a:spAutoFit/>
          </a:bodyPr>
          <a:lstStyle/>
          <a:p>
            <a:pPr algn="ctr"/>
            <a:r>
              <a:rPr lang="en-US" sz="2800" b="1">
                <a:solidFill>
                  <a:srgbClr val="31263E"/>
                </a:solidFill>
              </a:rPr>
              <a:t>Preventive Care Covered at 100%</a:t>
            </a:r>
          </a:p>
        </p:txBody>
      </p:sp>
      <p:sp>
        <p:nvSpPr>
          <p:cNvPr id="13" name="TextBox 12">
            <a:extLst>
              <a:ext uri="{FF2B5EF4-FFF2-40B4-BE49-F238E27FC236}">
                <a16:creationId xmlns:a16="http://schemas.microsoft.com/office/drawing/2014/main" id="{3CF8D0CB-8F14-49A3-815E-2BDCB68EDADE}"/>
              </a:ext>
            </a:extLst>
          </p:cNvPr>
          <p:cNvSpPr txBox="1"/>
          <p:nvPr/>
        </p:nvSpPr>
        <p:spPr>
          <a:xfrm>
            <a:off x="3330758" y="3749562"/>
            <a:ext cx="2568409" cy="2585323"/>
          </a:xfrm>
          <a:prstGeom prst="rect">
            <a:avLst/>
          </a:prstGeom>
          <a:noFill/>
        </p:spPr>
        <p:txBody>
          <a:bodyPr wrap="square" rtlCol="0">
            <a:spAutoFit/>
          </a:bodyPr>
          <a:lstStyle/>
          <a:p>
            <a:r>
              <a:rPr lang="en-US" sz="1800" b="1" i="0" u="none" strike="noStrike" baseline="0">
                <a:solidFill>
                  <a:srgbClr val="000000"/>
                </a:solidFill>
                <a:latin typeface="Arial" panose="020B0604020202020204" pitchFamily="34" charset="0"/>
              </a:rPr>
              <a:t>Health Screenings </a:t>
            </a:r>
            <a:endParaRPr lang="en-US" sz="1800" b="0" i="0" u="none" strike="noStrike" baseline="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Annual Exams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Blood Pressure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Body Mass Index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Cholesterol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Glucose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School, Camp and Sports physicals</a:t>
            </a:r>
          </a:p>
          <a:p>
            <a:endParaRPr lang="en-US"/>
          </a:p>
        </p:txBody>
      </p:sp>
      <p:sp>
        <p:nvSpPr>
          <p:cNvPr id="14" name="TextBox 13">
            <a:extLst>
              <a:ext uri="{FF2B5EF4-FFF2-40B4-BE49-F238E27FC236}">
                <a16:creationId xmlns:a16="http://schemas.microsoft.com/office/drawing/2014/main" id="{484982D9-1E7F-4FCF-BD79-7E41979B7124}"/>
              </a:ext>
            </a:extLst>
          </p:cNvPr>
          <p:cNvSpPr txBox="1"/>
          <p:nvPr/>
        </p:nvSpPr>
        <p:spPr>
          <a:xfrm>
            <a:off x="8644246" y="3749562"/>
            <a:ext cx="3282846" cy="2862322"/>
          </a:xfrm>
          <a:prstGeom prst="rect">
            <a:avLst/>
          </a:prstGeom>
          <a:noFill/>
        </p:spPr>
        <p:txBody>
          <a:bodyPr wrap="square" rtlCol="0">
            <a:spAutoFit/>
          </a:bodyPr>
          <a:lstStyle/>
          <a:p>
            <a:r>
              <a:rPr lang="en-US" sz="1800" b="1" i="0" u="none" strike="noStrike" baseline="0">
                <a:solidFill>
                  <a:srgbClr val="000000"/>
                </a:solidFill>
                <a:latin typeface="Arial" panose="020B0604020202020204" pitchFamily="34" charset="0"/>
              </a:rPr>
              <a:t>Chronic Condition Coaching </a:t>
            </a:r>
            <a:endParaRPr lang="en-US" sz="1800" b="0" i="0" u="none" strike="noStrike" baseline="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Arthritis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Asthma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COPD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Depression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Diabetes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Heart Health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Low Back Pain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Sleep Apnea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Educational Offerings </a:t>
            </a:r>
            <a:endParaRPr lang="en-US"/>
          </a:p>
        </p:txBody>
      </p:sp>
      <p:sp>
        <p:nvSpPr>
          <p:cNvPr id="15" name="TextBox 14">
            <a:extLst>
              <a:ext uri="{FF2B5EF4-FFF2-40B4-BE49-F238E27FC236}">
                <a16:creationId xmlns:a16="http://schemas.microsoft.com/office/drawing/2014/main" id="{3A041685-95D5-409C-855F-ECA9CCF25A6B}"/>
              </a:ext>
            </a:extLst>
          </p:cNvPr>
          <p:cNvSpPr txBox="1"/>
          <p:nvPr/>
        </p:nvSpPr>
        <p:spPr>
          <a:xfrm>
            <a:off x="5992190" y="3751583"/>
            <a:ext cx="2568409" cy="2308324"/>
          </a:xfrm>
          <a:prstGeom prst="rect">
            <a:avLst/>
          </a:prstGeom>
          <a:noFill/>
        </p:spPr>
        <p:txBody>
          <a:bodyPr wrap="square" rtlCol="0">
            <a:spAutoFit/>
          </a:bodyPr>
          <a:lstStyle/>
          <a:p>
            <a:r>
              <a:rPr lang="en-US" sz="1800" b="1" i="0" u="none" strike="noStrike" baseline="0">
                <a:solidFill>
                  <a:srgbClr val="000000"/>
                </a:solidFill>
                <a:latin typeface="Arial" panose="020B0604020202020204" pitchFamily="34" charset="0"/>
              </a:rPr>
              <a:t>Health Coaching </a:t>
            </a:r>
            <a:endParaRPr lang="en-US" sz="1800" b="0" i="0" u="none" strike="noStrike" baseline="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Nutrition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Physical Activity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Tobacco Cessation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Stress Management </a:t>
            </a:r>
          </a:p>
          <a:p>
            <a:pPr marL="285750" indent="-285750">
              <a:buFont typeface="Arial" panose="020B0604020202020204" pitchFamily="34" charset="0"/>
              <a:buChar char="•"/>
            </a:pPr>
            <a:r>
              <a:rPr lang="en-US" sz="1800" b="0" i="0" u="none" strike="noStrike" baseline="0">
                <a:solidFill>
                  <a:srgbClr val="000000"/>
                </a:solidFill>
                <a:latin typeface="Arial" panose="020B0604020202020204" pitchFamily="34" charset="0"/>
              </a:rPr>
              <a:t>Weight loss </a:t>
            </a:r>
          </a:p>
          <a:p>
            <a:pPr marL="285750" indent="-285750">
              <a:buFont typeface="Arial" panose="020B0604020202020204" pitchFamily="34" charset="0"/>
              <a:buChar char="•"/>
            </a:pPr>
            <a:endParaRPr lang="en-US">
              <a:solidFill>
                <a:srgbClr val="000000"/>
              </a:solidFill>
              <a:latin typeface="Arial" panose="020B0604020202020204" pitchFamily="34" charset="0"/>
            </a:endParaRPr>
          </a:p>
          <a:p>
            <a:r>
              <a:rPr lang="en-US" b="1">
                <a:solidFill>
                  <a:srgbClr val="000000"/>
                </a:solidFill>
                <a:latin typeface="Arial" panose="020B0604020202020204" pitchFamily="34" charset="0"/>
              </a:rPr>
              <a:t>Flu Shots</a:t>
            </a:r>
            <a:endParaRPr lang="en-US" b="1"/>
          </a:p>
        </p:txBody>
      </p:sp>
      <p:pic>
        <p:nvPicPr>
          <p:cNvPr id="4" name="Picture 3">
            <a:extLst>
              <a:ext uri="{FF2B5EF4-FFF2-40B4-BE49-F238E27FC236}">
                <a16:creationId xmlns:a16="http://schemas.microsoft.com/office/drawing/2014/main" id="{0E00DAE7-A7CE-F9DB-C3B5-15B9BE59FA99}"/>
              </a:ext>
            </a:extLst>
          </p:cNvPr>
          <p:cNvPicPr>
            <a:picLocks noChangeAspect="1"/>
          </p:cNvPicPr>
          <p:nvPr/>
        </p:nvPicPr>
        <p:blipFill>
          <a:blip r:embed="rId5"/>
          <a:stretch>
            <a:fillRect/>
          </a:stretch>
        </p:blipFill>
        <p:spPr>
          <a:xfrm>
            <a:off x="3848104" y="1157050"/>
            <a:ext cx="6856578" cy="1687889"/>
          </a:xfrm>
          <a:prstGeom prst="rect">
            <a:avLst/>
          </a:prstGeom>
        </p:spPr>
      </p:pic>
    </p:spTree>
    <p:extLst>
      <p:ext uri="{BB962C8B-B14F-4D97-AF65-F5344CB8AC3E}">
        <p14:creationId xmlns:p14="http://schemas.microsoft.com/office/powerpoint/2010/main" val="397496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560EC8-82BC-B563-7C80-58EEDED9E558}"/>
              </a:ext>
            </a:extLst>
          </p:cNvPr>
          <p:cNvSpPr>
            <a:spLocks noGrp="1"/>
          </p:cNvSpPr>
          <p:nvPr>
            <p:ph idx="1"/>
          </p:nvPr>
        </p:nvSpPr>
        <p:spPr>
          <a:xfrm>
            <a:off x="201386" y="2921989"/>
            <a:ext cx="6721928" cy="3632330"/>
          </a:xfrm>
        </p:spPr>
        <p:txBody>
          <a:bodyPr vert="horz" lIns="91440" tIns="45720" rIns="91440" bIns="45720" rtlCol="0" anchor="t">
            <a:noAutofit/>
          </a:bodyPr>
          <a:lstStyle/>
          <a:p>
            <a:pPr marL="0" indent="0" algn="l">
              <a:lnSpc>
                <a:spcPct val="100000"/>
              </a:lnSpc>
              <a:spcBef>
                <a:spcPts val="0"/>
              </a:spcBef>
              <a:buNone/>
            </a:pPr>
            <a:endParaRPr lang="en-US" sz="1600" b="0" i="0" dirty="0">
              <a:solidFill>
                <a:srgbClr val="242424"/>
              </a:solidFill>
              <a:effectLst/>
              <a:latin typeface="Arial" panose="020B0604020202020204" pitchFamily="34" charset="0"/>
            </a:endParaRPr>
          </a:p>
          <a:p>
            <a:pPr marL="0" indent="0" algn="l">
              <a:lnSpc>
                <a:spcPct val="100000"/>
              </a:lnSpc>
              <a:spcBef>
                <a:spcPts val="0"/>
              </a:spcBef>
              <a:buNone/>
            </a:pPr>
            <a:r>
              <a:rPr lang="en-US" sz="2000" b="1" i="0" dirty="0">
                <a:solidFill>
                  <a:srgbClr val="242424"/>
                </a:solidFill>
                <a:effectLst/>
                <a:latin typeface="Arial" panose="020B0604020202020204" pitchFamily="34" charset="0"/>
              </a:rPr>
              <a:t>HealthQuest Health Center Appointments:</a:t>
            </a:r>
          </a:p>
          <a:p>
            <a:pPr marL="0" indent="0" algn="l">
              <a:lnSpc>
                <a:spcPct val="100000"/>
              </a:lnSpc>
              <a:spcBef>
                <a:spcPts val="0"/>
              </a:spcBef>
              <a:buNone/>
            </a:pPr>
            <a:endParaRPr lang="en-US" sz="1800" b="1" i="0" dirty="0">
              <a:solidFill>
                <a:srgbClr val="242424"/>
              </a:solidFill>
              <a:effectLst/>
              <a:latin typeface="Arial" panose="020B0604020202020204" pitchFamily="34" charset="0"/>
            </a:endParaRPr>
          </a:p>
          <a:p>
            <a:pPr marL="342900" indent="-342900">
              <a:lnSpc>
                <a:spcPct val="100000"/>
              </a:lnSpc>
              <a:spcBef>
                <a:spcPts val="0"/>
              </a:spcBef>
              <a:buFont typeface="+mj-lt"/>
              <a:buAutoNum type="arabicPeriod"/>
            </a:pPr>
            <a:r>
              <a:rPr lang="en-US" sz="1800" dirty="0">
                <a:solidFill>
                  <a:srgbClr val="242424"/>
                </a:solidFill>
                <a:latin typeface="Arial" panose="020B0604020202020204" pitchFamily="34" charset="0"/>
              </a:rPr>
              <a:t>Schedule an appointment for in person or virtual care by calling </a:t>
            </a:r>
            <a:r>
              <a:rPr lang="en-US" sz="1800" b="1" dirty="0">
                <a:solidFill>
                  <a:srgbClr val="242424"/>
                </a:solidFill>
                <a:latin typeface="Arial" panose="020B0604020202020204" pitchFamily="34" charset="0"/>
              </a:rPr>
              <a:t>785-783-4080</a:t>
            </a:r>
            <a:r>
              <a:rPr lang="en-US" sz="1800" b="1" i="0" dirty="0">
                <a:solidFill>
                  <a:srgbClr val="242424"/>
                </a:solidFill>
                <a:effectLst/>
                <a:latin typeface="Arial" panose="020B0604020202020204" pitchFamily="34" charset="0"/>
                <a:cs typeface="Arial" panose="020B0604020202020204" pitchFamily="34" charset="0"/>
              </a:rPr>
              <a:t> </a:t>
            </a:r>
            <a:r>
              <a:rPr lang="en-US" sz="1800" b="0" i="0" dirty="0">
                <a:solidFill>
                  <a:srgbClr val="242424"/>
                </a:solidFill>
                <a:effectLst/>
                <a:latin typeface="Arial" panose="020B0604020202020204" pitchFamily="34" charset="0"/>
                <a:cs typeface="Arial" panose="020B0604020202020204" pitchFamily="34" charset="0"/>
              </a:rPr>
              <a:t>or </a:t>
            </a:r>
            <a:r>
              <a:rPr lang="en-US" sz="1800" b="0" i="0" dirty="0">
                <a:solidFill>
                  <a:srgbClr val="3E4246"/>
                </a:solidFill>
                <a:effectLst/>
                <a:latin typeface="Arial" panose="020B0604020202020204" pitchFamily="34" charset="0"/>
                <a:cs typeface="Arial" panose="020B0604020202020204" pitchFamily="34" charset="0"/>
              </a:rPr>
              <a:t>by visiting th</a:t>
            </a:r>
            <a:r>
              <a:rPr lang="en-US" sz="1800" dirty="0">
                <a:solidFill>
                  <a:srgbClr val="3E4246"/>
                </a:solidFill>
                <a:latin typeface="Arial" panose="020B0604020202020204" pitchFamily="34" charset="0"/>
                <a:cs typeface="Arial" panose="020B0604020202020204" pitchFamily="34" charset="0"/>
              </a:rPr>
              <a:t>e </a:t>
            </a:r>
            <a:r>
              <a:rPr lang="en-US" sz="1800" b="0" i="0" dirty="0">
                <a:solidFill>
                  <a:srgbClr val="242424"/>
                </a:solidFill>
                <a:effectLst/>
                <a:latin typeface="Arial" panose="020B0604020202020204" pitchFamily="34" charset="0"/>
              </a:rPr>
              <a:t>Marathon Health </a:t>
            </a:r>
            <a:r>
              <a:rPr lang="en-US" sz="1800" b="0" i="0" dirty="0" err="1">
                <a:solidFill>
                  <a:srgbClr val="242424"/>
                </a:solidFill>
                <a:effectLst/>
                <a:latin typeface="Arial" panose="020B0604020202020204" pitchFamily="34" charset="0"/>
              </a:rPr>
              <a:t>ePortal</a:t>
            </a:r>
            <a:r>
              <a:rPr lang="en-US" sz="1800" b="0" i="0" dirty="0">
                <a:solidFill>
                  <a:srgbClr val="242424"/>
                </a:solidFill>
                <a:effectLst/>
                <a:latin typeface="Arial" panose="020B0604020202020204" pitchFamily="34" charset="0"/>
              </a:rPr>
              <a:t> at </a:t>
            </a:r>
            <a:r>
              <a:rPr lang="en-US" sz="1800" b="0" i="0" u="none" strike="noStrike" dirty="0">
                <a:solidFill>
                  <a:srgbClr val="163B68"/>
                </a:solidFill>
                <a:effectLst/>
                <a:latin typeface="Arial" panose="020B0604020202020204" pitchFamily="34" charset="0"/>
                <a:hlinkClick r:id="rId3"/>
              </a:rPr>
              <a:t>my.marathon-health.com</a:t>
            </a:r>
            <a:r>
              <a:rPr lang="en-US" sz="1800" b="0" i="0" dirty="0">
                <a:solidFill>
                  <a:srgbClr val="242424"/>
                </a:solidFill>
                <a:effectLst/>
                <a:latin typeface="Arial" panose="020B0604020202020204" pitchFamily="34" charset="0"/>
              </a:rPr>
              <a:t>.</a:t>
            </a:r>
          </a:p>
          <a:p>
            <a:pPr marL="342900" indent="-342900">
              <a:lnSpc>
                <a:spcPct val="100000"/>
              </a:lnSpc>
              <a:spcBef>
                <a:spcPts val="0"/>
              </a:spcBef>
              <a:buFont typeface="+mj-lt"/>
              <a:buAutoNum type="arabicPeriod"/>
            </a:pPr>
            <a:endParaRPr lang="en-US" sz="1800" b="0" i="0" dirty="0">
              <a:solidFill>
                <a:srgbClr val="242424"/>
              </a:solidFill>
              <a:effectLst/>
              <a:latin typeface="Arial" panose="020B0604020202020204" pitchFamily="34" charset="0"/>
            </a:endParaRPr>
          </a:p>
          <a:p>
            <a:pPr marL="342900" indent="-342900">
              <a:lnSpc>
                <a:spcPct val="100000"/>
              </a:lnSpc>
              <a:spcBef>
                <a:spcPts val="0"/>
              </a:spcBef>
              <a:buFont typeface="+mj-lt"/>
              <a:buAutoNum type="arabicPeriod"/>
            </a:pPr>
            <a:r>
              <a:rPr lang="en-US" sz="1800" b="0" i="0" dirty="0">
                <a:solidFill>
                  <a:srgbClr val="242424"/>
                </a:solidFill>
                <a:effectLst/>
                <a:latin typeface="Arial" panose="020B0604020202020204" pitchFamily="34" charset="0"/>
              </a:rPr>
              <a:t>You </a:t>
            </a:r>
            <a:r>
              <a:rPr lang="en-US" sz="1800" dirty="0">
                <a:solidFill>
                  <a:srgbClr val="242424"/>
                </a:solidFill>
                <a:latin typeface="Arial" panose="020B0604020202020204" pitchFamily="34" charset="0"/>
              </a:rPr>
              <a:t>need to bring or show your </a:t>
            </a:r>
            <a:r>
              <a:rPr lang="en-US" sz="1800" i="1" dirty="0">
                <a:solidFill>
                  <a:srgbClr val="242424"/>
                </a:solidFill>
                <a:latin typeface="Arial" panose="020B0604020202020204" pitchFamily="34" charset="0"/>
              </a:rPr>
              <a:t>health insurance id card </a:t>
            </a:r>
            <a:r>
              <a:rPr lang="en-US" sz="1800" dirty="0">
                <a:solidFill>
                  <a:srgbClr val="242424"/>
                </a:solidFill>
                <a:latin typeface="Arial" panose="020B0604020202020204" pitchFamily="34" charset="0"/>
              </a:rPr>
              <a:t>and </a:t>
            </a:r>
            <a:r>
              <a:rPr lang="en-US" sz="1800" i="1" dirty="0">
                <a:solidFill>
                  <a:srgbClr val="242424"/>
                </a:solidFill>
                <a:latin typeface="Arial" panose="020B0604020202020204" pitchFamily="34" charset="0"/>
              </a:rPr>
              <a:t>a photo id. </a:t>
            </a:r>
          </a:p>
          <a:p>
            <a:pPr marL="342900" indent="-342900">
              <a:lnSpc>
                <a:spcPct val="100000"/>
              </a:lnSpc>
              <a:spcBef>
                <a:spcPts val="0"/>
              </a:spcBef>
              <a:buFont typeface="+mj-lt"/>
              <a:buAutoNum type="arabicPeriod"/>
            </a:pPr>
            <a:endParaRPr lang="en-US" sz="1800" dirty="0">
              <a:solidFill>
                <a:srgbClr val="242424"/>
              </a:solidFill>
              <a:latin typeface="Arial" panose="020B0604020202020204" pitchFamily="34" charset="0"/>
            </a:endParaRPr>
          </a:p>
          <a:p>
            <a:pPr marL="342900" indent="-342900">
              <a:lnSpc>
                <a:spcPct val="100000"/>
              </a:lnSpc>
              <a:spcBef>
                <a:spcPts val="0"/>
              </a:spcBef>
              <a:buFont typeface="+mj-lt"/>
              <a:buAutoNum type="arabicPeriod"/>
            </a:pPr>
            <a:r>
              <a:rPr lang="en-US" sz="1800" dirty="0">
                <a:solidFill>
                  <a:srgbClr val="242424"/>
                </a:solidFill>
                <a:latin typeface="Arial" panose="020B0604020202020204" pitchFamily="34" charset="0"/>
              </a:rPr>
              <a:t>Plans C, J and N will need to bring $40 to pay for services other than preventive care until their Deductible is satisfied. </a:t>
            </a:r>
            <a:r>
              <a:rPr lang="en-US" sz="1800" i="1" dirty="0">
                <a:solidFill>
                  <a:srgbClr val="242424"/>
                </a:solidFill>
                <a:latin typeface="Arial" panose="020B0604020202020204" pitchFamily="34" charset="0"/>
              </a:rPr>
              <a:t>Payment is due at the time of service. </a:t>
            </a:r>
            <a:endParaRPr lang="en-US" sz="1600" b="0" i="0" dirty="0">
              <a:solidFill>
                <a:srgbClr val="242424"/>
              </a:solidFill>
              <a:effectLst/>
              <a:latin typeface="Arial" panose="020B0604020202020204" pitchFamily="34" charset="0"/>
            </a:endParaRPr>
          </a:p>
        </p:txBody>
      </p:sp>
      <p:pic>
        <p:nvPicPr>
          <p:cNvPr id="8" name="Picture 7">
            <a:extLst>
              <a:ext uri="{FF2B5EF4-FFF2-40B4-BE49-F238E27FC236}">
                <a16:creationId xmlns:a16="http://schemas.microsoft.com/office/drawing/2014/main" id="{EB09C554-816C-8B9D-4F94-D5A01D155629}"/>
              </a:ext>
            </a:extLst>
          </p:cNvPr>
          <p:cNvPicPr>
            <a:picLocks noChangeAspect="1"/>
          </p:cNvPicPr>
          <p:nvPr/>
        </p:nvPicPr>
        <p:blipFill>
          <a:blip r:embed="rId4"/>
          <a:stretch>
            <a:fillRect/>
          </a:stretch>
        </p:blipFill>
        <p:spPr>
          <a:xfrm>
            <a:off x="201386" y="1225053"/>
            <a:ext cx="2893071" cy="712189"/>
          </a:xfrm>
          <a:prstGeom prst="rect">
            <a:avLst/>
          </a:prstGeom>
        </p:spPr>
      </p:pic>
      <p:sp>
        <p:nvSpPr>
          <p:cNvPr id="2" name="TextBox 1">
            <a:extLst>
              <a:ext uri="{FF2B5EF4-FFF2-40B4-BE49-F238E27FC236}">
                <a16:creationId xmlns:a16="http://schemas.microsoft.com/office/drawing/2014/main" id="{410A9885-86FB-61D6-6CB4-1C52DEA35EDB}"/>
              </a:ext>
            </a:extLst>
          </p:cNvPr>
          <p:cNvSpPr txBox="1"/>
          <p:nvPr/>
        </p:nvSpPr>
        <p:spPr>
          <a:xfrm flipH="1">
            <a:off x="7349541" y="1581147"/>
            <a:ext cx="4395851" cy="4780796"/>
          </a:xfrm>
          <a:prstGeom prst="rect">
            <a:avLst/>
          </a:prstGeom>
          <a:noFill/>
          <a:ln w="38100">
            <a:solidFill>
              <a:schemeClr val="tx1"/>
            </a:solidFill>
          </a:ln>
        </p:spPr>
        <p:txBody>
          <a:bodyPr wrap="square" rtlCol="0">
            <a:spAutoFit/>
          </a:bodyPr>
          <a:lstStyle/>
          <a:p>
            <a:pPr marL="0" marR="0" algn="ctr">
              <a:spcBef>
                <a:spcPts val="0"/>
              </a:spcBef>
              <a:spcAft>
                <a:spcPts val="375"/>
              </a:spcAft>
            </a:pPr>
            <a:r>
              <a:rPr lang="en-US" sz="2400" b="1" dirty="0">
                <a:solidFill>
                  <a:srgbClr val="000000"/>
                </a:solidFill>
                <a:effectLst/>
                <a:latin typeface="Arial" panose="020B0604020202020204" pitchFamily="34" charset="0"/>
                <a:ea typeface="Calibri" panose="020F0502020204030204" pitchFamily="34" charset="0"/>
              </a:rPr>
              <a:t>Marathon Health </a:t>
            </a:r>
          </a:p>
          <a:p>
            <a:pPr marL="0" marR="0" algn="ctr">
              <a:spcBef>
                <a:spcPts val="0"/>
              </a:spcBef>
              <a:spcAft>
                <a:spcPts val="375"/>
              </a:spcAft>
            </a:pPr>
            <a:r>
              <a:rPr lang="en-US" sz="2400" b="1" dirty="0">
                <a:solidFill>
                  <a:srgbClr val="000000"/>
                </a:solidFill>
                <a:effectLst/>
                <a:latin typeface="Arial" panose="020B0604020202020204" pitchFamily="34" charset="0"/>
                <a:ea typeface="Calibri" panose="020F0502020204030204" pitchFamily="34" charset="0"/>
              </a:rPr>
              <a:t>Anywhere Program</a:t>
            </a:r>
          </a:p>
          <a:p>
            <a:pPr marL="0" marR="0">
              <a:spcBef>
                <a:spcPts val="0"/>
              </a:spcBef>
              <a:spcAft>
                <a:spcPts val="375"/>
              </a:spcAft>
            </a:pPr>
            <a:endParaRPr lang="en-US" sz="2000" b="1"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375"/>
              </a:spcAft>
            </a:pPr>
            <a:r>
              <a:rPr lang="en-US" sz="2000" dirty="0">
                <a:solidFill>
                  <a:srgbClr val="000000"/>
                </a:solidFill>
                <a:latin typeface="Arial" panose="020B0604020202020204" pitchFamily="34" charset="0"/>
                <a:ea typeface="Calibri" panose="020F0502020204030204" pitchFamily="34" charset="0"/>
              </a:rPr>
              <a:t>Anywhere </a:t>
            </a:r>
            <a:r>
              <a:rPr lang="en-US" sz="2000" dirty="0">
                <a:solidFill>
                  <a:srgbClr val="000000"/>
                </a:solidFill>
                <a:effectLst/>
                <a:latin typeface="Arial" panose="020B0604020202020204" pitchFamily="34" charset="0"/>
                <a:ea typeface="Calibri" panose="020F0502020204030204" pitchFamily="34" charset="0"/>
              </a:rPr>
              <a:t>is the virtual care platform that provides access </a:t>
            </a:r>
            <a:r>
              <a:rPr lang="en-US" sz="2000" b="1" dirty="0">
                <a:solidFill>
                  <a:srgbClr val="0000CC"/>
                </a:solidFill>
                <a:effectLst/>
                <a:latin typeface="Arial" panose="020B0604020202020204" pitchFamily="34" charset="0"/>
                <a:ea typeface="Calibri" panose="020F0502020204030204" pitchFamily="34" charset="0"/>
              </a:rPr>
              <a:t>statewide</a:t>
            </a:r>
            <a:r>
              <a:rPr lang="en-US" sz="2000" dirty="0">
                <a:solidFill>
                  <a:srgbClr val="000000"/>
                </a:solidFill>
                <a:effectLst/>
                <a:latin typeface="Arial" panose="020B0604020202020204" pitchFamily="34" charset="0"/>
                <a:ea typeface="Calibri" panose="020F0502020204030204" pitchFamily="34" charset="0"/>
              </a:rPr>
              <a:t> to a dedicated care team of primary care providers, behavior health specialists and health coaches for members covered under the SEHP medical Insurance.</a:t>
            </a:r>
          </a:p>
          <a:p>
            <a:pPr marL="0" marR="0">
              <a:spcBef>
                <a:spcPts val="0"/>
              </a:spcBef>
              <a:spcAft>
                <a:spcPts val="375"/>
              </a:spcAft>
            </a:pPr>
            <a:endParaRPr lang="en-US" sz="2000" dirty="0">
              <a:solidFill>
                <a:srgbClr val="000000"/>
              </a:solidFill>
              <a:latin typeface="Arial" panose="020B0604020202020204" pitchFamily="34" charset="0"/>
              <a:ea typeface="Calibri" panose="020F0502020204030204" pitchFamily="34" charset="0"/>
            </a:endParaRPr>
          </a:p>
          <a:p>
            <a:pPr marL="0" marR="0">
              <a:spcBef>
                <a:spcPts val="0"/>
              </a:spcBef>
              <a:spcAft>
                <a:spcPts val="375"/>
              </a:spcAft>
            </a:pPr>
            <a:r>
              <a:rPr lang="en-US" sz="2000" b="1" dirty="0">
                <a:solidFill>
                  <a:srgbClr val="000000"/>
                </a:solidFill>
                <a:effectLst/>
                <a:latin typeface="Arial" panose="020B0604020202020204" pitchFamily="34" charset="0"/>
                <a:ea typeface="Calibri" panose="020F0502020204030204" pitchFamily="34" charset="0"/>
              </a:rPr>
              <a:t>Anywhere</a:t>
            </a:r>
            <a:r>
              <a:rPr lang="en-US" sz="2000" dirty="0">
                <a:solidFill>
                  <a:srgbClr val="000000"/>
                </a:solidFill>
                <a:effectLst/>
                <a:latin typeface="Arial" panose="020B0604020202020204" pitchFamily="34" charset="0"/>
                <a:ea typeface="Calibri" panose="020F0502020204030204" pitchFamily="34" charset="0"/>
              </a:rPr>
              <a:t> Hours: Monday - Friday 7am - 5pm</a:t>
            </a:r>
            <a:r>
              <a:rPr lang="en-US" sz="2000" dirty="0">
                <a:solidFill>
                  <a:srgbClr val="000000"/>
                </a:solidFill>
                <a:latin typeface="Arial" panose="020B0604020202020204" pitchFamily="34" charset="0"/>
                <a:ea typeface="Calibri" panose="020F0502020204030204" pitchFamily="34" charset="0"/>
              </a:rPr>
              <a:t> CST with Nurse Triage available from 5pm – 7am CST.</a:t>
            </a:r>
            <a:endParaRPr lang="en-US" sz="20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A5EDD68-D2B2-524D-B423-0E7B2C6661E2}"/>
              </a:ext>
            </a:extLst>
          </p:cNvPr>
          <p:cNvSpPr txBox="1"/>
          <p:nvPr/>
        </p:nvSpPr>
        <p:spPr>
          <a:xfrm>
            <a:off x="261935" y="1743541"/>
            <a:ext cx="5894614" cy="1292662"/>
          </a:xfrm>
          <a:prstGeom prst="rect">
            <a:avLst/>
          </a:prstGeom>
          <a:noFill/>
        </p:spPr>
        <p:txBody>
          <a:bodyPr wrap="square">
            <a:spAutoFit/>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Clinic Hours</a:t>
            </a:r>
            <a:endParaRPr lang="en-US" sz="2000" b="1" i="0" dirty="0">
              <a:effectLst/>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Monday, Wednesday, &amp; Friday 7am - 4pm  </a:t>
            </a:r>
          </a:p>
          <a:p>
            <a:pPr marL="0" indent="0" algn="just">
              <a:buNone/>
            </a:pPr>
            <a:r>
              <a:rPr lang="en-US" sz="2000" dirty="0">
                <a:latin typeface="Arial" panose="020B0604020202020204" pitchFamily="34" charset="0"/>
                <a:cs typeface="Arial" panose="020B0604020202020204" pitchFamily="34" charset="0"/>
              </a:rPr>
              <a:t>Tuesday &amp; Thursday 9am - 6pm.</a:t>
            </a:r>
            <a:endParaRPr lang="en-US" sz="2000" b="0" i="0" dirty="0">
              <a:solidFill>
                <a:srgbClr val="242424"/>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4873D88-AB9B-AD1E-035B-688102084660}"/>
              </a:ext>
            </a:extLst>
          </p:cNvPr>
          <p:cNvSpPr/>
          <p:nvPr/>
        </p:nvSpPr>
        <p:spPr>
          <a:xfrm>
            <a:off x="0" y="-3463"/>
            <a:ext cx="12192000" cy="1057563"/>
          </a:xfrm>
          <a:prstGeom prst="rect">
            <a:avLst/>
          </a:prstGeom>
          <a:solidFill>
            <a:srgbClr val="FF6600"/>
          </a:solidFill>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3E6FB8"/>
                </a:solidFill>
              </a:rPr>
              <a:t> </a:t>
            </a:r>
          </a:p>
        </p:txBody>
      </p:sp>
      <p:pic>
        <p:nvPicPr>
          <p:cNvPr id="9" name="Picture 8">
            <a:extLst>
              <a:ext uri="{FF2B5EF4-FFF2-40B4-BE49-F238E27FC236}">
                <a16:creationId xmlns:a16="http://schemas.microsoft.com/office/drawing/2014/main" id="{C43B9EC8-24B9-CC80-E948-06189223B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86" y="130883"/>
            <a:ext cx="1297816" cy="788869"/>
          </a:xfrm>
          <a:prstGeom prst="rect">
            <a:avLst/>
          </a:prstGeom>
        </p:spPr>
      </p:pic>
      <p:sp>
        <p:nvSpPr>
          <p:cNvPr id="11" name="Text Placeholder 1">
            <a:extLst>
              <a:ext uri="{FF2B5EF4-FFF2-40B4-BE49-F238E27FC236}">
                <a16:creationId xmlns:a16="http://schemas.microsoft.com/office/drawing/2014/main" id="{8B9E1356-84FD-41CA-88C3-13646F5328D7}"/>
              </a:ext>
            </a:extLst>
          </p:cNvPr>
          <p:cNvSpPr txBox="1">
            <a:spLocks/>
          </p:cNvSpPr>
          <p:nvPr/>
        </p:nvSpPr>
        <p:spPr>
          <a:xfrm>
            <a:off x="2046514" y="193586"/>
            <a:ext cx="6271986" cy="6634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dirty="0">
                <a:effectLst>
                  <a:outerShdw blurRad="38100" dist="38100" dir="2700000" algn="tl">
                    <a:srgbClr val="000000">
                      <a:alpha val="43137"/>
                    </a:srgbClr>
                  </a:outerShdw>
                </a:effectLst>
                <a:latin typeface="Century Gothic"/>
                <a:cs typeface="Arial"/>
              </a:rPr>
              <a:t>HealthQuest Health Center</a:t>
            </a:r>
            <a:endParaRPr lang="en-US" altLang="en-US" sz="32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8691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21A33D-333D-48AF-926B-3F604B30049C}"/>
              </a:ext>
            </a:extLst>
          </p:cNvPr>
          <p:cNvSpPr/>
          <p:nvPr/>
        </p:nvSpPr>
        <p:spPr>
          <a:xfrm>
            <a:off x="0" y="-9525"/>
            <a:ext cx="12192000" cy="941388"/>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7C3F1B7-C71C-4793-98EF-9973E8124E78}"/>
              </a:ext>
            </a:extLst>
          </p:cNvPr>
          <p:cNvSpPr/>
          <p:nvPr/>
        </p:nvSpPr>
        <p:spPr>
          <a:xfrm>
            <a:off x="1650956" y="139045"/>
            <a:ext cx="7377341" cy="624979"/>
          </a:xfrm>
          <a:prstGeom prst="rect">
            <a:avLst/>
          </a:prstGeom>
        </p:spPr>
        <p:txBody>
          <a:bodyPr wrap="non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Employee Assistance Program (EAP)</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2" name="TextBox 1"/>
          <p:cNvSpPr txBox="1"/>
          <p:nvPr/>
        </p:nvSpPr>
        <p:spPr>
          <a:xfrm>
            <a:off x="468923" y="3212122"/>
            <a:ext cx="2579077" cy="646331"/>
          </a:xfrm>
          <a:prstGeom prst="rect">
            <a:avLst/>
          </a:prstGeom>
          <a:noFill/>
        </p:spPr>
        <p:txBody>
          <a:bodyPr wrap="square" rtlCol="0">
            <a:spAutoFit/>
          </a:bodyPr>
          <a:lstStyle/>
          <a:p>
            <a:endParaRPr lang="en-US"/>
          </a:p>
          <a:p>
            <a:pPr marL="285750" indent="-285750">
              <a:buFont typeface="Arial" panose="020B0604020202020204" pitchFamily="34" charset="0"/>
              <a:buChar char="•"/>
            </a:pPr>
            <a:endParaRPr lang="en-US"/>
          </a:p>
        </p:txBody>
      </p:sp>
      <p:pic>
        <p:nvPicPr>
          <p:cNvPr id="9" name="Picture 8">
            <a:extLst>
              <a:ext uri="{FF2B5EF4-FFF2-40B4-BE49-F238E27FC236}">
                <a16:creationId xmlns:a16="http://schemas.microsoft.com/office/drawing/2014/main" id="{C72C23A4-2737-479D-A917-BCE3DAE1D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160" y="1045842"/>
            <a:ext cx="3515316" cy="749935"/>
          </a:xfrm>
          <a:prstGeom prst="rect">
            <a:avLst/>
          </a:prstGeom>
        </p:spPr>
      </p:pic>
      <p:sp>
        <p:nvSpPr>
          <p:cNvPr id="10" name="Content Placeholder 9">
            <a:extLst>
              <a:ext uri="{FF2B5EF4-FFF2-40B4-BE49-F238E27FC236}">
                <a16:creationId xmlns:a16="http://schemas.microsoft.com/office/drawing/2014/main" id="{8A419175-ED43-4B45-BE25-AF6BA991BDCF}"/>
              </a:ext>
            </a:extLst>
          </p:cNvPr>
          <p:cNvSpPr>
            <a:spLocks noGrp="1"/>
          </p:cNvSpPr>
          <p:nvPr>
            <p:ph sz="half" idx="1"/>
          </p:nvPr>
        </p:nvSpPr>
        <p:spPr>
          <a:xfrm>
            <a:off x="1290971" y="1968522"/>
            <a:ext cx="4752760" cy="4711796"/>
          </a:xfrm>
          <a:solidFill>
            <a:schemeClr val="bg1"/>
          </a:solidFill>
        </p:spPr>
        <p:txBody>
          <a:bodyPr>
            <a:normAutofit/>
          </a:bodyPr>
          <a:lstStyle/>
          <a:p>
            <a:pPr marL="0" indent="0">
              <a:buNone/>
            </a:pPr>
            <a:r>
              <a:rPr lang="en-US" sz="2400" b="1">
                <a:solidFill>
                  <a:schemeClr val="accent2"/>
                </a:solidFill>
              </a:rPr>
              <a:t>Confidential Emotional Support</a:t>
            </a:r>
          </a:p>
          <a:p>
            <a:pPr>
              <a:lnSpc>
                <a:spcPct val="100000"/>
              </a:lnSpc>
            </a:pPr>
            <a:r>
              <a:rPr lang="en-US" sz="1600">
                <a:solidFill>
                  <a:schemeClr val="tx2"/>
                </a:solidFill>
              </a:rPr>
              <a:t>Highly trained clinicians</a:t>
            </a:r>
          </a:p>
          <a:p>
            <a:pPr>
              <a:lnSpc>
                <a:spcPct val="100000"/>
              </a:lnSpc>
            </a:pPr>
            <a:r>
              <a:rPr lang="en-US" sz="1600">
                <a:solidFill>
                  <a:schemeClr val="tx2"/>
                </a:solidFill>
              </a:rPr>
              <a:t>Available 24/7</a:t>
            </a:r>
            <a:endParaRPr lang="en-US" sz="2000" b="1">
              <a:solidFill>
                <a:schemeClr val="accent2"/>
              </a:solidFill>
            </a:endParaRPr>
          </a:p>
          <a:p>
            <a:pPr marL="0" indent="0">
              <a:buNone/>
            </a:pPr>
            <a:r>
              <a:rPr lang="en-US" sz="2400" b="1">
                <a:solidFill>
                  <a:schemeClr val="accent2"/>
                </a:solidFill>
              </a:rPr>
              <a:t>Work-Life Solutions</a:t>
            </a:r>
          </a:p>
          <a:p>
            <a:r>
              <a:rPr lang="en-US" sz="1600">
                <a:solidFill>
                  <a:schemeClr val="tx2"/>
                </a:solidFill>
              </a:rPr>
              <a:t>Find child and elder care</a:t>
            </a:r>
          </a:p>
          <a:p>
            <a:r>
              <a:rPr lang="en-US" sz="1600">
                <a:solidFill>
                  <a:schemeClr val="tx2"/>
                </a:solidFill>
              </a:rPr>
              <a:t>Hire movers or home repair contractor</a:t>
            </a:r>
            <a:endParaRPr lang="en-US" sz="1200">
              <a:solidFill>
                <a:schemeClr val="tx2"/>
              </a:solidFill>
            </a:endParaRPr>
          </a:p>
          <a:p>
            <a:pPr marL="0" indent="0">
              <a:buNone/>
            </a:pPr>
            <a:r>
              <a:rPr lang="en-US" sz="2400" b="1">
                <a:solidFill>
                  <a:schemeClr val="accent2"/>
                </a:solidFill>
              </a:rPr>
              <a:t>Legal Guidance</a:t>
            </a:r>
          </a:p>
          <a:p>
            <a:r>
              <a:rPr lang="en-US" sz="1600">
                <a:solidFill>
                  <a:schemeClr val="tx2"/>
                </a:solidFill>
              </a:rPr>
              <a:t>Talk to Attorneys for assistance</a:t>
            </a:r>
          </a:p>
          <a:p>
            <a:r>
              <a:rPr lang="en-US" sz="1600">
                <a:solidFill>
                  <a:schemeClr val="tx2"/>
                </a:solidFill>
              </a:rPr>
              <a:t>Discuss Divorce, family law, wills, etc.</a:t>
            </a:r>
          </a:p>
          <a:p>
            <a:pPr marL="0" indent="0">
              <a:buNone/>
            </a:pPr>
            <a:r>
              <a:rPr lang="en-US" sz="2400" b="1">
                <a:solidFill>
                  <a:schemeClr val="accent2"/>
                </a:solidFill>
              </a:rPr>
              <a:t>Financial Resources </a:t>
            </a:r>
          </a:p>
          <a:p>
            <a:r>
              <a:rPr lang="en-US" sz="1600">
                <a:solidFill>
                  <a:schemeClr val="tx2"/>
                </a:solidFill>
              </a:rPr>
              <a:t>Get assistance from financial experts</a:t>
            </a:r>
          </a:p>
          <a:p>
            <a:r>
              <a:rPr lang="en-US" sz="1600">
                <a:solidFill>
                  <a:schemeClr val="tx2"/>
                </a:solidFill>
              </a:rPr>
              <a:t>Discuss debt, mortgages, retirement planning. Etc.</a:t>
            </a:r>
          </a:p>
        </p:txBody>
      </p:sp>
      <p:sp>
        <p:nvSpPr>
          <p:cNvPr id="20" name="Content Placeholder 19">
            <a:extLst>
              <a:ext uri="{FF2B5EF4-FFF2-40B4-BE49-F238E27FC236}">
                <a16:creationId xmlns:a16="http://schemas.microsoft.com/office/drawing/2014/main" id="{4A16E71D-B0BB-4136-972D-F5C7089E0A6C}"/>
              </a:ext>
            </a:extLst>
          </p:cNvPr>
          <p:cNvSpPr>
            <a:spLocks noGrp="1"/>
          </p:cNvSpPr>
          <p:nvPr>
            <p:ph sz="half" idx="2"/>
          </p:nvPr>
        </p:nvSpPr>
        <p:spPr>
          <a:xfrm>
            <a:off x="6376787" y="2321376"/>
            <a:ext cx="5346290" cy="3728771"/>
          </a:xfrm>
          <a:solidFill>
            <a:schemeClr val="accent3">
              <a:lumMod val="20000"/>
              <a:lumOff val="80000"/>
            </a:schemeClr>
          </a:solidFill>
          <a:ln>
            <a:solidFill>
              <a:schemeClr val="bg1">
                <a:lumMod val="75000"/>
              </a:schemeClr>
            </a:solidFill>
          </a:ln>
        </p:spPr>
        <p:txBody>
          <a:bodyPr>
            <a:normAutofit/>
          </a:bodyPr>
          <a:lstStyle/>
          <a:p>
            <a:pPr marL="0" indent="0" algn="ctr">
              <a:buNone/>
            </a:pPr>
            <a:r>
              <a:rPr lang="en-US" sz="2400" b="1">
                <a:solidFill>
                  <a:schemeClr val="accent2"/>
                </a:solidFill>
              </a:rPr>
              <a:t>24/7 Support, Resources &amp; Information at no additional cost</a:t>
            </a:r>
          </a:p>
          <a:p>
            <a:pPr marL="0" indent="0" algn="ctr">
              <a:buNone/>
            </a:pPr>
            <a:endParaRPr lang="en-US" sz="2400" b="1">
              <a:solidFill>
                <a:schemeClr val="accent2"/>
              </a:solidFill>
            </a:endParaRPr>
          </a:p>
          <a:p>
            <a:pPr marL="0" indent="0" algn="ctr">
              <a:buNone/>
            </a:pPr>
            <a:r>
              <a:rPr lang="en-US" sz="2400">
                <a:solidFill>
                  <a:srgbClr val="002060"/>
                </a:solidFill>
              </a:rPr>
              <a:t>Call 888.275.1205, Option 1</a:t>
            </a:r>
          </a:p>
          <a:p>
            <a:pPr marL="0" indent="0" algn="ctr">
              <a:buNone/>
            </a:pPr>
            <a:r>
              <a:rPr lang="en-US" sz="2400">
                <a:solidFill>
                  <a:srgbClr val="002060"/>
                </a:solidFill>
              </a:rPr>
              <a:t>TTY: 800.697.0353</a:t>
            </a:r>
          </a:p>
          <a:p>
            <a:pPr marL="0" indent="0" algn="ctr">
              <a:buNone/>
            </a:pPr>
            <a:r>
              <a:rPr lang="en-US" sz="2400">
                <a:solidFill>
                  <a:srgbClr val="002060"/>
                </a:solidFill>
              </a:rPr>
              <a:t>Online: guidanceresources.com</a:t>
            </a:r>
          </a:p>
          <a:p>
            <a:pPr marL="0" indent="0" algn="ctr">
              <a:buNone/>
            </a:pPr>
            <a:r>
              <a:rPr lang="en-US" sz="2400">
                <a:solidFill>
                  <a:srgbClr val="002060"/>
                </a:solidFill>
              </a:rPr>
              <a:t>App: </a:t>
            </a:r>
            <a:r>
              <a:rPr lang="en-US" sz="2400" err="1">
                <a:solidFill>
                  <a:srgbClr val="002060"/>
                </a:solidFill>
              </a:rPr>
              <a:t>GuidanceNow</a:t>
            </a:r>
            <a:r>
              <a:rPr lang="en-US" sz="1050" err="1">
                <a:solidFill>
                  <a:srgbClr val="002060"/>
                </a:solidFill>
              </a:rPr>
              <a:t>SM</a:t>
            </a:r>
            <a:endParaRPr lang="en-US" sz="1050">
              <a:solidFill>
                <a:srgbClr val="002060"/>
              </a:solidFill>
            </a:endParaRPr>
          </a:p>
          <a:p>
            <a:pPr marL="0" indent="0" algn="ctr">
              <a:buNone/>
            </a:pPr>
            <a:r>
              <a:rPr lang="en-US" sz="2400">
                <a:solidFill>
                  <a:srgbClr val="002060"/>
                </a:solidFill>
              </a:rPr>
              <a:t>Web ID: SOKEAP</a:t>
            </a:r>
          </a:p>
        </p:txBody>
      </p:sp>
      <p:pic>
        <p:nvPicPr>
          <p:cNvPr id="12" name="Graphic 11" descr="Chat">
            <a:extLst>
              <a:ext uri="{FF2B5EF4-FFF2-40B4-BE49-F238E27FC236}">
                <a16:creationId xmlns:a16="http://schemas.microsoft.com/office/drawing/2014/main" id="{93B4BD3A-5EF2-434E-956B-5F3C9668EF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196" y="1824736"/>
            <a:ext cx="871676" cy="871676"/>
          </a:xfrm>
          <a:prstGeom prst="rect">
            <a:avLst/>
          </a:prstGeom>
        </p:spPr>
      </p:pic>
      <p:pic>
        <p:nvPicPr>
          <p:cNvPr id="14" name="Graphic 13" descr="Family with boy">
            <a:extLst>
              <a:ext uri="{FF2B5EF4-FFF2-40B4-BE49-F238E27FC236}">
                <a16:creationId xmlns:a16="http://schemas.microsoft.com/office/drawing/2014/main" id="{97F955F4-ED2D-4048-9297-50A2CBE08B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1514" y="3023944"/>
            <a:ext cx="769700" cy="769700"/>
          </a:xfrm>
          <a:prstGeom prst="rect">
            <a:avLst/>
          </a:prstGeom>
        </p:spPr>
      </p:pic>
      <p:pic>
        <p:nvPicPr>
          <p:cNvPr id="16" name="Graphic 15" descr="Gavel">
            <a:extLst>
              <a:ext uri="{FF2B5EF4-FFF2-40B4-BE49-F238E27FC236}">
                <a16:creationId xmlns:a16="http://schemas.microsoft.com/office/drawing/2014/main" id="{2ADC76DE-1917-462A-84BA-580065C6BD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459" y="4185762"/>
            <a:ext cx="827082" cy="827082"/>
          </a:xfrm>
          <a:prstGeom prst="rect">
            <a:avLst/>
          </a:prstGeom>
        </p:spPr>
      </p:pic>
      <p:pic>
        <p:nvPicPr>
          <p:cNvPr id="18" name="Graphic 17" descr="Piggy Bank">
            <a:extLst>
              <a:ext uri="{FF2B5EF4-FFF2-40B4-BE49-F238E27FC236}">
                <a16:creationId xmlns:a16="http://schemas.microsoft.com/office/drawing/2014/main" id="{C20660E9-5455-427C-84D6-E2F1C82919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8459" y="5303152"/>
            <a:ext cx="829160" cy="829160"/>
          </a:xfrm>
          <a:prstGeom prst="rect">
            <a:avLst/>
          </a:prstGeom>
        </p:spPr>
      </p:pic>
      <p:pic>
        <p:nvPicPr>
          <p:cNvPr id="15" name="Picture 14">
            <a:extLst>
              <a:ext uri="{FF2B5EF4-FFF2-40B4-BE49-F238E27FC236}">
                <a16:creationId xmlns:a16="http://schemas.microsoft.com/office/drawing/2014/main" id="{17D96CE0-96C0-4267-B418-0AB8DF600E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Tree>
    <p:extLst>
      <p:ext uri="{BB962C8B-B14F-4D97-AF65-F5344CB8AC3E}">
        <p14:creationId xmlns:p14="http://schemas.microsoft.com/office/powerpoint/2010/main" val="207463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DF3A69-1AD6-4B53-A71B-059E52FF6FAB}"/>
              </a:ext>
            </a:extLst>
          </p:cNvPr>
          <p:cNvPicPr/>
          <p:nvPr/>
        </p:nvPicPr>
        <p:blipFill>
          <a:blip r:embed="rId3">
            <a:extLst>
              <a:ext uri="{28A0092B-C50C-407E-A947-70E740481C1C}">
                <a14:useLocalDpi xmlns:a14="http://schemas.microsoft.com/office/drawing/2010/main" val="0"/>
              </a:ext>
            </a:extLst>
          </a:blip>
          <a:stretch>
            <a:fillRect/>
          </a:stretch>
        </p:blipFill>
        <p:spPr>
          <a:xfrm>
            <a:off x="9268287" y="931863"/>
            <a:ext cx="3248620" cy="2377916"/>
          </a:xfrm>
          <a:prstGeom prst="rect">
            <a:avLst/>
          </a:prstGeom>
        </p:spPr>
      </p:pic>
      <p:sp>
        <p:nvSpPr>
          <p:cNvPr id="2" name="Rectangle 1">
            <a:extLst>
              <a:ext uri="{FF2B5EF4-FFF2-40B4-BE49-F238E27FC236}">
                <a16:creationId xmlns:a16="http://schemas.microsoft.com/office/drawing/2014/main" id="{A6764A52-FE61-4D26-869F-F23DCAA537C5}"/>
              </a:ext>
            </a:extLst>
          </p:cNvPr>
          <p:cNvSpPr/>
          <p:nvPr/>
        </p:nvSpPr>
        <p:spPr>
          <a:xfrm>
            <a:off x="495246" y="1116404"/>
            <a:ext cx="9610396" cy="5632311"/>
          </a:xfrm>
          <a:prstGeom prst="rect">
            <a:avLst/>
          </a:prstGeom>
        </p:spPr>
        <p:txBody>
          <a:bodyPr wrap="square">
            <a:spAutoFit/>
          </a:bodyPr>
          <a:lstStyle/>
          <a:p>
            <a:r>
              <a:rPr lang="en-US"/>
              <a:t> </a:t>
            </a:r>
            <a:r>
              <a:rPr lang="en-US" sz="3200" b="1">
                <a:solidFill>
                  <a:srgbClr val="01568E"/>
                </a:solidFill>
                <a:latin typeface="Franklin Gothic Demi" panose="020B0703020102020204" pitchFamily="34" charset="0"/>
              </a:rPr>
              <a:t>Ask ALEX</a:t>
            </a:r>
          </a:p>
          <a:p>
            <a:r>
              <a:rPr lang="en-US" sz="2000" u="sng">
                <a:latin typeface="Arial" panose="020B0604020202020204" pitchFamily="34" charset="0"/>
                <a:cs typeface="Arial" panose="020B0604020202020204" pitchFamily="34" charset="0"/>
              </a:rPr>
              <a:t>www.myalex.com/kansassehp/2024 </a:t>
            </a: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ALEX is an educational and guidance resource and assists in the explanation of available benefits, how benefits work and the selection and comparison of coverage. </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Talk to ALEX anytime and anywhere from your smartphone, tablet, or computer.</a:t>
            </a:r>
          </a:p>
          <a:p>
            <a:pPr lvl="0"/>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It is NOT an Enrollment Tool.</a:t>
            </a:r>
          </a:p>
          <a:p>
            <a:pPr lvl="0"/>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All benefit enrollment </a:t>
            </a:r>
            <a:r>
              <a:rPr lang="en-US" sz="2400" b="1">
                <a:latin typeface="Arial" panose="020B0604020202020204" pitchFamily="34" charset="0"/>
                <a:cs typeface="Arial" panose="020B0604020202020204" pitchFamily="34" charset="0"/>
              </a:rPr>
              <a:t>MUST</a:t>
            </a:r>
            <a:r>
              <a:rPr lang="en-US" sz="2400">
                <a:latin typeface="Arial" panose="020B0604020202020204" pitchFamily="34" charset="0"/>
                <a:cs typeface="Arial" panose="020B0604020202020204" pitchFamily="34" charset="0"/>
              </a:rPr>
              <a:t> be completed through the Membership Administration Portal (MAP).</a:t>
            </a:r>
          </a:p>
          <a:p>
            <a:endParaRPr lang="en-US" sz="24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1B45518-6F4E-4AF2-968F-216B43196D75}"/>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890E5C9-A66D-45A9-84E4-88CFE079C1FD}"/>
              </a:ext>
            </a:extLst>
          </p:cNvPr>
          <p:cNvSpPr/>
          <p:nvPr/>
        </p:nvSpPr>
        <p:spPr>
          <a:xfrm>
            <a:off x="1879366" y="148678"/>
            <a:ext cx="5904180" cy="691600"/>
          </a:xfrm>
          <a:prstGeom prst="rect">
            <a:avLst/>
          </a:prstGeom>
        </p:spPr>
        <p:txBody>
          <a:bodyPr wrap="none">
            <a:spAutoFit/>
          </a:bodyPr>
          <a:lstStyle/>
          <a:p>
            <a:pPr>
              <a:lnSpc>
                <a:spcPct val="120000"/>
              </a:lnSpc>
            </a:pPr>
            <a:r>
              <a:rPr lang="en-US" altLang="en-US" sz="3600" b="1">
                <a:solidFill>
                  <a:schemeClr val="bg1"/>
                </a:solidFill>
                <a:effectLst>
                  <a:outerShdw blurRad="38100" dist="38100" dir="2700000" algn="tl">
                    <a:srgbClr val="000000">
                      <a:alpha val="43137"/>
                    </a:srgbClr>
                  </a:outerShdw>
                </a:effectLst>
                <a:latin typeface="Century Gothic" panose="020B0502020202020204" pitchFamily="34" charset="0"/>
              </a:rPr>
              <a:t>Coverage</a:t>
            </a: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rPr>
              <a:t> Comparison Tool</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93839F9-DB2F-4F82-A3DC-CEDEC5968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75" y="66734"/>
            <a:ext cx="1297816" cy="788869"/>
          </a:xfrm>
          <a:prstGeom prst="rect">
            <a:avLst/>
          </a:prstGeom>
        </p:spPr>
      </p:pic>
    </p:spTree>
    <p:extLst>
      <p:ext uri="{BB962C8B-B14F-4D97-AF65-F5344CB8AC3E}">
        <p14:creationId xmlns:p14="http://schemas.microsoft.com/office/powerpoint/2010/main" val="340284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
            <a:extLst>
              <a:ext uri="{FF2B5EF4-FFF2-40B4-BE49-F238E27FC236}">
                <a16:creationId xmlns:a16="http://schemas.microsoft.com/office/drawing/2014/main" id="{DBFF50A6-2112-9B1F-B993-920A664ECE12}"/>
              </a:ext>
            </a:extLst>
          </p:cNvPr>
          <p:cNvSpPr txBox="1"/>
          <p:nvPr/>
        </p:nvSpPr>
        <p:spPr>
          <a:xfrm>
            <a:off x="1284037" y="1325882"/>
            <a:ext cx="9622110" cy="4562714"/>
          </a:xfrm>
          <a:prstGeom prst="rect">
            <a:avLst/>
          </a:prstGeom>
        </p:spPr>
        <p:txBody>
          <a:bodyPr vert="horz" lIns="91440" tIns="45720" rIns="91440" bIns="45720" rtlCol="0" anchor="t">
            <a:normAutofit fontScale="85000" lnSpcReduction="20000"/>
          </a:bodyPr>
          <a:lstStyle/>
          <a:p>
            <a:pPr marR="0">
              <a:lnSpc>
                <a:spcPct val="90000"/>
              </a:lnSpc>
              <a:spcBef>
                <a:spcPts val="0"/>
              </a:spcBef>
              <a:spcAft>
                <a:spcPts val="600"/>
              </a:spcAft>
            </a:pPr>
            <a:r>
              <a:rPr lang="en-US" sz="2600" b="1" u="sng" dirty="0">
                <a:latin typeface="Arial" panose="020B0604020202020204" pitchFamily="34" charset="0"/>
                <a:cs typeface="Arial" panose="020B0604020202020204" pitchFamily="34" charset="0"/>
              </a:rPr>
              <a:t>How Hearing Aid Coverage Works:</a:t>
            </a:r>
          </a:p>
          <a:p>
            <a:pPr marR="0">
              <a:lnSpc>
                <a:spcPct val="90000"/>
              </a:lnSpc>
              <a:spcBef>
                <a:spcPts val="0"/>
              </a:spcBef>
              <a:spcAft>
                <a:spcPts val="600"/>
              </a:spcAft>
            </a:pPr>
            <a:endParaRPr lang="en-US" sz="2600" b="1" u="sng"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 hearing aid coverage will be included with the medical plans.</a:t>
            </a:r>
          </a:p>
          <a:p>
            <a:pPr>
              <a:lnSpc>
                <a:spcPct val="90000"/>
              </a:lnSpc>
              <a:spcAft>
                <a:spcPts val="600"/>
              </a:spcAft>
            </a:pPr>
            <a:endParaRPr lang="en-US" sz="2200"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200" dirty="0">
                <a:highlight>
                  <a:srgbClr val="FFFF00"/>
                </a:highlight>
                <a:latin typeface="Arial" panose="020B0604020202020204" pitchFamily="34" charset="0"/>
                <a:cs typeface="Arial" panose="020B0604020202020204" pitchFamily="34" charset="0"/>
              </a:rPr>
              <a:t>Hearing aids are subject to the plan Deductible and Coinsurance</a:t>
            </a:r>
          </a:p>
          <a:p>
            <a:pPr marL="57150">
              <a:lnSpc>
                <a:spcPct val="90000"/>
              </a:lnSpc>
              <a:spcAft>
                <a:spcPts val="600"/>
              </a:spcAft>
            </a:pPr>
            <a:endParaRPr lang="en-US" sz="2200" dirty="0">
              <a:latin typeface="Arial" panose="020B0604020202020204" pitchFamily="34" charset="0"/>
              <a:cs typeface="Arial" panose="020B0604020202020204" pitchFamily="34" charset="0"/>
            </a:endParaRPr>
          </a:p>
          <a:p>
            <a:pPr marL="285750" marR="0" lvl="0" indent="-228600">
              <a:lnSpc>
                <a:spcPct val="90000"/>
              </a:lnSpc>
              <a:spcBef>
                <a:spcPts val="0"/>
              </a:spcBef>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During a three (3) year period, one (1) hearing aid device per ear </a:t>
            </a:r>
            <a:r>
              <a:rPr lang="en-US" sz="2200" dirty="0">
                <a:latin typeface="Arial" panose="020B0604020202020204" pitchFamily="34" charset="0"/>
                <a:cs typeface="Arial" panose="020B0604020202020204" pitchFamily="34" charset="0"/>
              </a:rPr>
              <a:t>is</a:t>
            </a:r>
            <a:r>
              <a:rPr lang="en-US" sz="2200" dirty="0">
                <a:effectLst/>
                <a:latin typeface="Arial" panose="020B0604020202020204" pitchFamily="34" charset="0"/>
                <a:cs typeface="Arial" panose="020B0604020202020204" pitchFamily="34" charset="0"/>
              </a:rPr>
              <a:t> eligible for coverage. </a:t>
            </a:r>
            <a:r>
              <a:rPr lang="en-US" sz="2200" dirty="0">
                <a:latin typeface="Arial" panose="020B0604020202020204" pitchFamily="34" charset="0"/>
                <a:cs typeface="Arial" panose="020B0604020202020204" pitchFamily="34" charset="0"/>
              </a:rPr>
              <a:t>All covered hearing aid services include hearing devices, and covered services from both Network and Non Network apply toward a maximum benefit for all services of $5,000 per a three (3) year period.</a:t>
            </a:r>
          </a:p>
          <a:p>
            <a:pPr marR="0" lvl="0" indent="-228600">
              <a:lnSpc>
                <a:spcPct val="90000"/>
              </a:lnSpc>
              <a:spcBef>
                <a:spcPts val="0"/>
              </a:spcBef>
              <a:spcAft>
                <a:spcPts val="600"/>
              </a:spcAft>
              <a:buFont typeface="Arial" panose="020B0604020202020204" pitchFamily="34" charset="0"/>
              <a:buChar char="•"/>
            </a:pPr>
            <a:endParaRPr lang="en-US" sz="2200" dirty="0">
              <a:highlight>
                <a:srgbClr val="FFFF00"/>
              </a:highlight>
              <a:latin typeface="Arial" panose="020B0604020202020204" pitchFamily="34" charset="0"/>
              <a:cs typeface="Arial" panose="020B0604020202020204" pitchFamily="34" charset="0"/>
            </a:endParaRPr>
          </a:p>
          <a:p>
            <a:pPr marL="285750" marR="0" lvl="0" indent="-228600">
              <a:lnSpc>
                <a:spcPct val="90000"/>
              </a:lnSpc>
              <a:spcBef>
                <a:spcPts val="0"/>
              </a:spcBef>
              <a:spcAft>
                <a:spcPts val="600"/>
              </a:spcAft>
              <a:buFont typeface="Arial" panose="020B0604020202020204" pitchFamily="34" charset="0"/>
              <a:buChar char="•"/>
            </a:pPr>
            <a:r>
              <a:rPr lang="en-US" sz="2200" dirty="0">
                <a:effectLst/>
                <a:highlight>
                  <a:srgbClr val="FFFF00"/>
                </a:highlight>
                <a:latin typeface="Arial" panose="020B0604020202020204" pitchFamily="34" charset="0"/>
                <a:cs typeface="Arial" panose="020B0604020202020204" pitchFamily="34" charset="0"/>
              </a:rPr>
              <a:t>Over</a:t>
            </a:r>
            <a:r>
              <a:rPr lang="en-US" sz="2200" dirty="0">
                <a:highlight>
                  <a:srgbClr val="FFFF00"/>
                </a:highlight>
                <a:latin typeface="Arial" panose="020B0604020202020204" pitchFamily="34" charset="0"/>
                <a:cs typeface="Arial" panose="020B0604020202020204" pitchFamily="34" charset="0"/>
              </a:rPr>
              <a:t>-the-counter (OTC) hearing aids and accessories are not covered. For example, you cannot use your medical card to purchase OTC hearing aids at a pharmacy.</a:t>
            </a:r>
          </a:p>
          <a:p>
            <a:pPr marL="285750" marR="0" lvl="0" indent="-228600">
              <a:lnSpc>
                <a:spcPct val="90000"/>
              </a:lnSpc>
              <a:spcBef>
                <a:spcPts val="0"/>
              </a:spcBef>
              <a:spcAft>
                <a:spcPts val="600"/>
              </a:spcAft>
              <a:buFont typeface="Arial" panose="020B0604020202020204" pitchFamily="34" charset="0"/>
              <a:buChar char="•"/>
            </a:pPr>
            <a:endParaRPr lang="en-US" sz="2200" dirty="0">
              <a:highlight>
                <a:srgbClr val="FFFF00"/>
              </a:highlight>
              <a:latin typeface="Arial" panose="020B0604020202020204" pitchFamily="34" charset="0"/>
              <a:cs typeface="Arial" panose="020B0604020202020204" pitchFamily="34" charset="0"/>
            </a:endParaRPr>
          </a:p>
          <a:p>
            <a:pPr marL="285750" marR="0" lvl="0" indent="-228600">
              <a:lnSpc>
                <a:spcPct val="90000"/>
              </a:lnSpc>
              <a:spcBef>
                <a:spcPts val="0"/>
              </a:spcBef>
              <a:spcAft>
                <a:spcPts val="600"/>
              </a:spcAft>
              <a:buFont typeface="Arial" panose="020B0604020202020204" pitchFamily="34" charset="0"/>
              <a:buChar char="•"/>
            </a:pPr>
            <a:r>
              <a:rPr lang="en-US" sz="2200" dirty="0">
                <a:highlight>
                  <a:srgbClr val="FFFF00"/>
                </a:highlight>
                <a:latin typeface="Arial" panose="020B0604020202020204" pitchFamily="34" charset="0"/>
                <a:cs typeface="Arial" panose="020B0604020202020204" pitchFamily="34" charset="0"/>
              </a:rPr>
              <a:t>The hearing aid benefit may not be combined with discount hearing aid offers. (This would include the discounts hearing aid programs offered through some of the SEHP health plan vendors.)</a:t>
            </a:r>
            <a:endParaRPr lang="en-US" sz="2200" dirty="0">
              <a:effectLst/>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5EBC0D3-CAF0-E254-93D5-C51E174B50AD}"/>
              </a:ext>
            </a:extLst>
          </p:cNvPr>
          <p:cNvSpPr txBox="1"/>
          <p:nvPr/>
        </p:nvSpPr>
        <p:spPr>
          <a:xfrm>
            <a:off x="1340212" y="6135741"/>
            <a:ext cx="9509760" cy="369332"/>
          </a:xfrm>
          <a:prstGeom prst="rect">
            <a:avLst/>
          </a:prstGeom>
          <a:solidFill>
            <a:schemeClr val="bg2">
              <a:lumMod val="90000"/>
            </a:schemeClr>
          </a:solidFill>
        </p:spPr>
        <p:txBody>
          <a:bodyPr wrap="square" rtlCol="0">
            <a:spAutoFit/>
          </a:bodyPr>
          <a:lstStyle/>
          <a:p>
            <a:pPr algn="ctr">
              <a:lnSpc>
                <a:spcPct val="90000"/>
              </a:lnSpc>
              <a:spcAft>
                <a:spcPts val="600"/>
              </a:spcAft>
            </a:pPr>
            <a:r>
              <a:rPr lang="en-US" sz="2000" i="1" dirty="0">
                <a:latin typeface="Arial" panose="020B0604020202020204" pitchFamily="34" charset="0"/>
                <a:cs typeface="Arial" panose="020B0604020202020204" pitchFamily="34" charset="0"/>
              </a:rPr>
              <a:t>Visit the SEHP website for an FAQ document </a:t>
            </a:r>
            <a:r>
              <a:rPr lang="en-US" sz="2000" i="1" dirty="0">
                <a:effectLst/>
                <a:latin typeface="Arial" panose="020B0604020202020204" pitchFamily="34" charset="0"/>
                <a:cs typeface="Arial" panose="020B0604020202020204" pitchFamily="34" charset="0"/>
              </a:rPr>
              <a:t>to “W</a:t>
            </a:r>
            <a:r>
              <a:rPr lang="en-US" sz="2000" i="1" dirty="0">
                <a:latin typeface="Arial" panose="020B0604020202020204" pitchFamily="34" charset="0"/>
                <a:cs typeface="Arial" panose="020B0604020202020204" pitchFamily="34" charset="0"/>
              </a:rPr>
              <a:t>alk Through the New B</a:t>
            </a:r>
            <a:r>
              <a:rPr lang="en-US" sz="2000" i="1" dirty="0">
                <a:effectLst/>
                <a:latin typeface="Arial" panose="020B0604020202020204" pitchFamily="34" charset="0"/>
                <a:cs typeface="Arial" panose="020B0604020202020204" pitchFamily="34" charset="0"/>
              </a:rPr>
              <a:t>enefit”.</a:t>
            </a:r>
          </a:p>
        </p:txBody>
      </p:sp>
      <p:sp>
        <p:nvSpPr>
          <p:cNvPr id="2" name="Rectangle 1">
            <a:extLst>
              <a:ext uri="{FF2B5EF4-FFF2-40B4-BE49-F238E27FC236}">
                <a16:creationId xmlns:a16="http://schemas.microsoft.com/office/drawing/2014/main" id="{57045778-8B86-5399-8C2A-6BD5394612DE}"/>
              </a:ext>
            </a:extLst>
          </p:cNvPr>
          <p:cNvSpPr/>
          <p:nvPr/>
        </p:nvSpPr>
        <p:spPr>
          <a:xfrm>
            <a:off x="-908" y="21174"/>
            <a:ext cx="12192000" cy="1057563"/>
          </a:xfrm>
          <a:prstGeom prst="rect">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3E6FB8"/>
                </a:solidFill>
              </a:rPr>
              <a:t> </a:t>
            </a:r>
            <a:endParaRPr lang="en-US" dirty="0">
              <a:solidFill>
                <a:srgbClr val="3E6FB8"/>
              </a:solidFill>
            </a:endParaRPr>
          </a:p>
        </p:txBody>
      </p:sp>
      <p:pic>
        <p:nvPicPr>
          <p:cNvPr id="3" name="Picture 2">
            <a:extLst>
              <a:ext uri="{FF2B5EF4-FFF2-40B4-BE49-F238E27FC236}">
                <a16:creationId xmlns:a16="http://schemas.microsoft.com/office/drawing/2014/main" id="{4939F9E6-E0AC-87F2-D712-D6899E2B1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6" y="130882"/>
            <a:ext cx="1297816" cy="788869"/>
          </a:xfrm>
          <a:prstGeom prst="rect">
            <a:avLst/>
          </a:prstGeom>
        </p:spPr>
      </p:pic>
      <p:sp>
        <p:nvSpPr>
          <p:cNvPr id="4" name="Text Placeholder 1">
            <a:extLst>
              <a:ext uri="{FF2B5EF4-FFF2-40B4-BE49-F238E27FC236}">
                <a16:creationId xmlns:a16="http://schemas.microsoft.com/office/drawing/2014/main" id="{3C8010EE-5FF7-C239-1018-A8EEE7491F77}"/>
              </a:ext>
            </a:extLst>
          </p:cNvPr>
          <p:cNvSpPr txBox="1">
            <a:spLocks/>
          </p:cNvSpPr>
          <p:nvPr/>
        </p:nvSpPr>
        <p:spPr>
          <a:xfrm>
            <a:off x="1865085" y="268319"/>
            <a:ext cx="8460014" cy="6634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l">
              <a:lnSpc>
                <a:spcPct val="90000"/>
              </a:lnSpc>
              <a:spcBef>
                <a:spcPts val="0"/>
              </a:spcBef>
              <a:spcAft>
                <a:spcPts val="600"/>
              </a:spcAft>
            </a:pPr>
            <a:r>
              <a:rPr lang="en-US" sz="3200" b="1" dirty="0">
                <a:latin typeface="Century Gothic" panose="020B0502020202020204" pitchFamily="34" charset="0"/>
              </a:rPr>
              <a:t>Hearing Aid Coverage </a:t>
            </a:r>
          </a:p>
        </p:txBody>
      </p:sp>
    </p:spTree>
    <p:extLst>
      <p:ext uri="{BB962C8B-B14F-4D97-AF65-F5344CB8AC3E}">
        <p14:creationId xmlns:p14="http://schemas.microsoft.com/office/powerpoint/2010/main" val="282815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A29E82-12BF-4667-97C1-B0C9E65BFB02}"/>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9ABFE97-D8D5-4A23-8B0A-A72B22752677}"/>
              </a:ext>
            </a:extLst>
          </p:cNvPr>
          <p:cNvSpPr/>
          <p:nvPr/>
        </p:nvSpPr>
        <p:spPr>
          <a:xfrm>
            <a:off x="1968456" y="148679"/>
            <a:ext cx="4155305" cy="691600"/>
          </a:xfrm>
          <a:prstGeom prst="rect">
            <a:avLst/>
          </a:prstGeom>
        </p:spPr>
        <p:txBody>
          <a:bodyPr wrap="none">
            <a:spAutoFit/>
          </a:bodyPr>
          <a:lstStyle/>
          <a:p>
            <a:pPr>
              <a:lnSpc>
                <a:spcPct val="120000"/>
              </a:lnSpc>
            </a:pPr>
            <a:r>
              <a:rPr lang="en-US" altLang="en-US" sz="36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Enrollment</a:t>
            </a: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 Dates </a:t>
            </a:r>
          </a:p>
        </p:txBody>
      </p:sp>
      <p:sp>
        <p:nvSpPr>
          <p:cNvPr id="7" name="Rectangle 6">
            <a:extLst>
              <a:ext uri="{FF2B5EF4-FFF2-40B4-BE49-F238E27FC236}">
                <a16:creationId xmlns:a16="http://schemas.microsoft.com/office/drawing/2014/main" id="{7D2B60C0-0FD2-499B-9096-0F2033D2E568}"/>
              </a:ext>
            </a:extLst>
          </p:cNvPr>
          <p:cNvSpPr/>
          <p:nvPr/>
        </p:nvSpPr>
        <p:spPr>
          <a:xfrm>
            <a:off x="4500305" y="2118709"/>
            <a:ext cx="7336095" cy="4893647"/>
          </a:xfrm>
          <a:prstGeom prst="rect">
            <a:avLst/>
          </a:prstGeom>
        </p:spPr>
        <p:txBody>
          <a:bodyPr wrap="square" lIns="91440" tIns="45720" rIns="91440" bIns="45720" anchor="t">
            <a:spAutoFit/>
          </a:bodyPr>
          <a:lstStyle/>
          <a:p>
            <a:r>
              <a:rPr lang="en-US" altLang="en-US" sz="2400" b="1">
                <a:latin typeface="Arial"/>
                <a:cs typeface="Arial"/>
              </a:rPr>
              <a:t>All Employees </a:t>
            </a:r>
            <a:r>
              <a:rPr lang="en-US" altLang="en-US" sz="2400">
                <a:latin typeface="Arial"/>
                <a:cs typeface="Arial"/>
              </a:rPr>
              <a:t>covered under the medical insurance will need to re-enroll for 2024.</a:t>
            </a:r>
          </a:p>
          <a:p>
            <a:endParaRPr lang="en-US" altLang="en-US" sz="2400">
              <a:latin typeface="Arial" panose="020B0604020202020204" pitchFamily="34" charset="0"/>
              <a:cs typeface="Arial" panose="020B0604020202020204" pitchFamily="34" charset="0"/>
            </a:endParaRPr>
          </a:p>
          <a:p>
            <a:r>
              <a:rPr lang="en-US" sz="2400" b="1">
                <a:latin typeface="Arial"/>
                <a:cs typeface="Arial"/>
              </a:rPr>
              <a:t>New employees </a:t>
            </a:r>
            <a:r>
              <a:rPr lang="en-US" sz="2400">
                <a:latin typeface="Arial"/>
                <a:cs typeface="Arial"/>
              </a:rPr>
              <a:t>whose coverage is effective October, November or December 2023, will need to complete two separate enrollments through MAP. </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altLang="en-US" sz="2400">
                <a:latin typeface="Arial"/>
                <a:cs typeface="Arial"/>
              </a:rPr>
              <a:t>Member Administration Portal (MAP) </a:t>
            </a:r>
            <a:r>
              <a:rPr lang="en-US" altLang="en-US" sz="2400">
                <a:latin typeface="Arial"/>
                <a:cs typeface="Arial"/>
                <a:hlinkClick r:id="rId3"/>
              </a:rPr>
              <a:t>https://sehp.member.hrissuite.com</a:t>
            </a:r>
            <a:r>
              <a:rPr lang="en-US" altLang="en-US" sz="2400">
                <a:latin typeface="Arial"/>
                <a:cs typeface="Arial"/>
              </a:rPr>
              <a:t> </a:t>
            </a:r>
          </a:p>
          <a:p>
            <a:endParaRPr lang="en-US" altLang="en-US" sz="2400">
              <a:latin typeface="Arial" panose="020B0604020202020204" pitchFamily="34" charset="0"/>
              <a:cs typeface="Arial" panose="020B0604020202020204" pitchFamily="34" charset="0"/>
            </a:endParaRPr>
          </a:p>
          <a:p>
            <a:r>
              <a:rPr lang="en-US" altLang="en-US" sz="2400">
                <a:latin typeface="Arial"/>
                <a:cs typeface="Arial"/>
              </a:rPr>
              <a:t>Employees with ESU, KSU, KU, KUMC and PSU</a:t>
            </a:r>
          </a:p>
          <a:p>
            <a:r>
              <a:rPr lang="en-US" sz="2400">
                <a:latin typeface="Arial"/>
                <a:cs typeface="Arial"/>
                <a:hlinkClick r:id="rId4"/>
              </a:rPr>
              <a:t>https://sso.cobraguard.net/seer_login.php</a:t>
            </a:r>
            <a:r>
              <a:rPr lang="en-US" sz="2400">
                <a:latin typeface="Arial"/>
                <a:cs typeface="Arial"/>
              </a:rPr>
              <a:t> </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8" name="Text Placeholder 1">
            <a:extLst>
              <a:ext uri="{FF2B5EF4-FFF2-40B4-BE49-F238E27FC236}">
                <a16:creationId xmlns:a16="http://schemas.microsoft.com/office/drawing/2014/main" id="{8B996F1F-2D5E-4AE9-BAFA-8CB479FBA148}"/>
              </a:ext>
            </a:extLst>
          </p:cNvPr>
          <p:cNvSpPr txBox="1">
            <a:spLocks/>
          </p:cNvSpPr>
          <p:nvPr/>
        </p:nvSpPr>
        <p:spPr>
          <a:xfrm>
            <a:off x="5290458" y="1342400"/>
            <a:ext cx="6792203"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endParaRPr lang="en-US" altLang="en-US" sz="3200" b="1">
              <a:solidFill>
                <a:srgbClr val="4B5497"/>
              </a:solidFill>
              <a:latin typeface="Century Gothic" panose="020B0502020202020204" pitchFamily="34" charset="0"/>
            </a:endParaRPr>
          </a:p>
        </p:txBody>
      </p:sp>
      <p:sp>
        <p:nvSpPr>
          <p:cNvPr id="9" name="TextBox 8"/>
          <p:cNvSpPr txBox="1"/>
          <p:nvPr/>
        </p:nvSpPr>
        <p:spPr>
          <a:xfrm>
            <a:off x="1349182" y="1150702"/>
            <a:ext cx="9642173" cy="707886"/>
          </a:xfrm>
          <a:prstGeom prst="rect">
            <a:avLst/>
          </a:prstGeom>
          <a:noFill/>
        </p:spPr>
        <p:txBody>
          <a:bodyPr wrap="square" lIns="91440" tIns="45720" rIns="91440" bIns="45720" rtlCol="0" anchor="t">
            <a:spAutoFit/>
          </a:bodyPr>
          <a:lstStyle/>
          <a:p>
            <a:pPr algn="ctr"/>
            <a:r>
              <a:rPr lang="en-US" sz="4000" b="1" u="sng">
                <a:solidFill>
                  <a:srgbClr val="50A546"/>
                </a:solidFill>
                <a:latin typeface="Arial"/>
                <a:cs typeface="Arial"/>
              </a:rPr>
              <a:t>Open Enrollment October 1-31, 2023</a:t>
            </a:r>
            <a:endParaRPr lang="en-US" sz="4000" b="1" u="sng">
              <a:solidFill>
                <a:srgbClr val="50A546"/>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CCAE067-588D-4B66-8691-39F94D710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20" y="66733"/>
            <a:ext cx="1297816" cy="788869"/>
          </a:xfrm>
          <a:prstGeom prst="rect">
            <a:avLst/>
          </a:prstGeom>
        </p:spPr>
      </p:pic>
      <p:pic>
        <p:nvPicPr>
          <p:cNvPr id="1028" name="Picture 4" descr="Search Results for october - Clip Art - Pictures - Graphics - Illustrations">
            <a:extLst>
              <a:ext uri="{FF2B5EF4-FFF2-40B4-BE49-F238E27FC236}">
                <a16:creationId xmlns:a16="http://schemas.microsoft.com/office/drawing/2014/main" id="{A2AD19EE-A143-44D9-9623-E99EE6E4D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38" y="3074023"/>
            <a:ext cx="3728775" cy="29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9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CA190-C184-404E-B961-B77635818A36}"/>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3A26603B-BE83-4E4A-BB7D-1A479256D50A}"/>
              </a:ext>
            </a:extLst>
          </p:cNvPr>
          <p:cNvSpPr/>
          <p:nvPr/>
        </p:nvSpPr>
        <p:spPr>
          <a:xfrm>
            <a:off x="1915182" y="130028"/>
            <a:ext cx="7375737" cy="691600"/>
          </a:xfrm>
          <a:prstGeom prst="rect">
            <a:avLst/>
          </a:prstGeom>
        </p:spPr>
        <p:txBody>
          <a:bodyPr wrap="none">
            <a:spAutoFit/>
          </a:bodyPr>
          <a:lstStyle/>
          <a:p>
            <a:pPr>
              <a:lnSpc>
                <a:spcPct val="120000"/>
              </a:lnSpc>
            </a:pPr>
            <a:r>
              <a:rPr lang="en-US" altLang="en-US" sz="36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Enrollment</a:t>
            </a: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 What do I need to do?</a:t>
            </a:r>
          </a:p>
        </p:txBody>
      </p:sp>
      <p:sp>
        <p:nvSpPr>
          <p:cNvPr id="5" name="Rectangle 4"/>
          <p:cNvSpPr/>
          <p:nvPr/>
        </p:nvSpPr>
        <p:spPr>
          <a:xfrm>
            <a:off x="677035" y="1853507"/>
            <a:ext cx="10131641" cy="2369880"/>
          </a:xfrm>
          <a:prstGeom prst="rect">
            <a:avLst/>
          </a:prstGeom>
        </p:spPr>
        <p:txBody>
          <a:bodyPr wrap="square" lIns="91440" tIns="45720" rIns="91440" bIns="45720" anchor="ctr">
            <a:spAutoFit/>
          </a:bodyPr>
          <a:lstStyle/>
          <a:p>
            <a:r>
              <a:rPr lang="en-US" altLang="en-US" sz="2400">
                <a:latin typeface="Arial"/>
                <a:cs typeface="Arial"/>
              </a:rPr>
              <a:t>During October, log in to the Membership Administration Portal (MAP) and complete the election process for 2024.</a:t>
            </a:r>
          </a:p>
          <a:p>
            <a:endParaRPr lang="en-US" altLang="en-US" sz="1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tLang="en-US" sz="2400">
                <a:latin typeface="Arial"/>
                <a:cs typeface="Arial"/>
              </a:rPr>
              <a:t>Make sure to click </a:t>
            </a:r>
            <a:r>
              <a:rPr lang="en-US" altLang="en-US" sz="2400" b="1">
                <a:latin typeface="Arial"/>
                <a:cs typeface="Arial"/>
              </a:rPr>
              <a:t>“Click Here to Submit your Elections” </a:t>
            </a:r>
          </a:p>
          <a:p>
            <a:pPr marL="800100" lvl="1" indent="-342900">
              <a:buFont typeface="Arial" panose="020B0604020202020204" pitchFamily="34" charset="0"/>
              <a:buChar char="•"/>
            </a:pPr>
            <a:r>
              <a:rPr lang="en-US" altLang="en-US" sz="2400">
                <a:latin typeface="Arial"/>
                <a:cs typeface="Arial"/>
              </a:rPr>
              <a:t>Print the Pending Elections Statement</a:t>
            </a:r>
          </a:p>
          <a:p>
            <a:pPr lvl="1"/>
            <a:endParaRPr lang="en-US" altLang="en-US"/>
          </a:p>
          <a:p>
            <a:endParaRPr lang="en-US">
              <a:cs typeface="Calibri"/>
            </a:endParaRPr>
          </a:p>
        </p:txBody>
      </p:sp>
      <p:sp>
        <p:nvSpPr>
          <p:cNvPr id="6" name="Rectangle 5">
            <a:extLst>
              <a:ext uri="{FF2B5EF4-FFF2-40B4-BE49-F238E27FC236}">
                <a16:creationId xmlns:a16="http://schemas.microsoft.com/office/drawing/2014/main" id="{7ACD0E13-464A-4D03-8CD3-66AEED85B8B3}"/>
              </a:ext>
            </a:extLst>
          </p:cNvPr>
          <p:cNvSpPr/>
          <p:nvPr/>
        </p:nvSpPr>
        <p:spPr>
          <a:xfrm>
            <a:off x="677036" y="1139708"/>
            <a:ext cx="4600940" cy="584775"/>
          </a:xfrm>
          <a:prstGeom prst="rect">
            <a:avLst/>
          </a:prstGeom>
        </p:spPr>
        <p:txBody>
          <a:bodyPr wrap="none">
            <a:spAutoFit/>
          </a:bodyPr>
          <a:lstStyle/>
          <a:p>
            <a:r>
              <a:rPr lang="en-US" sz="3200" b="1" u="sng">
                <a:solidFill>
                  <a:srgbClr val="50A546"/>
                </a:solidFill>
                <a:latin typeface="Arial" panose="020B0604020202020204" pitchFamily="34" charset="0"/>
                <a:cs typeface="Arial" panose="020B0604020202020204" pitchFamily="34" charset="0"/>
              </a:rPr>
              <a:t>What Do I Need to Do?</a:t>
            </a:r>
          </a:p>
        </p:txBody>
      </p:sp>
      <p:pic>
        <p:nvPicPr>
          <p:cNvPr id="10" name="Picture 9">
            <a:extLst>
              <a:ext uri="{FF2B5EF4-FFF2-40B4-BE49-F238E27FC236}">
                <a16:creationId xmlns:a16="http://schemas.microsoft.com/office/drawing/2014/main" id="{45BB1C8E-A1A4-4504-8719-88A84CEC1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83" y="66734"/>
            <a:ext cx="1297816" cy="788869"/>
          </a:xfrm>
          <a:prstGeom prst="rect">
            <a:avLst/>
          </a:prstGeom>
        </p:spPr>
      </p:pic>
      <p:sp>
        <p:nvSpPr>
          <p:cNvPr id="11" name="TextBox 10">
            <a:extLst>
              <a:ext uri="{FF2B5EF4-FFF2-40B4-BE49-F238E27FC236}">
                <a16:creationId xmlns:a16="http://schemas.microsoft.com/office/drawing/2014/main" id="{9CBBDD50-4819-49D5-AE4D-C3BA1F7C5FEA}"/>
              </a:ext>
            </a:extLst>
          </p:cNvPr>
          <p:cNvSpPr txBox="1"/>
          <p:nvPr/>
        </p:nvSpPr>
        <p:spPr>
          <a:xfrm>
            <a:off x="308683" y="4021646"/>
            <a:ext cx="11315780" cy="2246769"/>
          </a:xfrm>
          <a:prstGeom prst="rect">
            <a:avLst/>
          </a:prstGeom>
          <a:solidFill>
            <a:srgbClr val="50A546"/>
          </a:solidFill>
        </p:spPr>
        <p:txBody>
          <a:bodyPr wrap="square" rtlCol="0">
            <a:spAutoFit/>
          </a:bodyPr>
          <a:lstStyle/>
          <a:p>
            <a:pPr algn="ctr"/>
            <a:endParaRPr lang="en-US" sz="2000" b="1" i="1">
              <a:solidFill>
                <a:schemeClr val="bg1"/>
              </a:solidFill>
              <a:latin typeface="Arial" panose="020B0604020202020204" pitchFamily="34" charset="0"/>
              <a:cs typeface="Arial" panose="020B0604020202020204" pitchFamily="34" charset="0"/>
            </a:endParaRPr>
          </a:p>
          <a:p>
            <a:pPr algn="ctr"/>
            <a:r>
              <a:rPr lang="en-US" sz="2000" b="1" i="1">
                <a:solidFill>
                  <a:schemeClr val="bg1"/>
                </a:solidFill>
                <a:latin typeface="Arial" panose="020B0604020202020204" pitchFamily="34" charset="0"/>
                <a:cs typeface="Arial" panose="020B0604020202020204" pitchFamily="34" charset="0"/>
              </a:rPr>
              <a:t>IMPORTANT: </a:t>
            </a:r>
          </a:p>
          <a:p>
            <a:pPr algn="ctr"/>
            <a:endParaRPr lang="en-US" sz="2000" b="1" i="1">
              <a:solidFill>
                <a:schemeClr val="bg1"/>
              </a:solidFill>
              <a:latin typeface="Arial" panose="020B0604020202020204" pitchFamily="34" charset="0"/>
              <a:cs typeface="Arial" panose="020B0604020202020204" pitchFamily="34" charset="0"/>
            </a:endParaRPr>
          </a:p>
          <a:p>
            <a:pPr algn="ctr"/>
            <a:r>
              <a:rPr lang="en-US" sz="2000" b="1" i="1">
                <a:solidFill>
                  <a:schemeClr val="bg1"/>
                </a:solidFill>
                <a:latin typeface="Arial" panose="020B0604020202020204" pitchFamily="34" charset="0"/>
                <a:cs typeface="Arial" panose="020B0604020202020204" pitchFamily="34" charset="0"/>
              </a:rPr>
              <a:t>If you access MAP and enroll in any new plans, you must complete the entire enrollment process. For example, if you access MAP to enroll in Dental only, you must</a:t>
            </a:r>
            <a:r>
              <a:rPr lang="en-US" sz="2000" i="1">
                <a:solidFill>
                  <a:schemeClr val="bg1"/>
                </a:solidFill>
                <a:latin typeface="Arial" panose="020B0604020202020204" pitchFamily="34" charset="0"/>
                <a:cs typeface="Arial" panose="020B0604020202020204" pitchFamily="34" charset="0"/>
              </a:rPr>
              <a:t> </a:t>
            </a:r>
            <a:r>
              <a:rPr lang="en-US" sz="2000" b="1" i="1">
                <a:solidFill>
                  <a:schemeClr val="bg1"/>
                </a:solidFill>
                <a:latin typeface="Arial" panose="020B0604020202020204" pitchFamily="34" charset="0"/>
                <a:cs typeface="Arial" panose="020B0604020202020204" pitchFamily="34" charset="0"/>
              </a:rPr>
              <a:t>actively waive your medical coverage, or you will be “defaulted” into Plan N for medical coverage.</a:t>
            </a:r>
          </a:p>
          <a:p>
            <a:pPr algn="ctr"/>
            <a:endParaRPr lang="en-US" sz="2000" b="1" i="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8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1CBB8-1D8F-4EA4-A1FF-F1AB69C0B71C}"/>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62F9E50-93C8-4523-A81A-F65B17B49162}"/>
              </a:ext>
            </a:extLst>
          </p:cNvPr>
          <p:cNvSpPr/>
          <p:nvPr/>
        </p:nvSpPr>
        <p:spPr>
          <a:xfrm>
            <a:off x="2151669" y="126397"/>
            <a:ext cx="7095212" cy="691600"/>
          </a:xfrm>
          <a:prstGeom prst="rect">
            <a:avLst/>
          </a:prstGeom>
        </p:spPr>
        <p:txBody>
          <a:bodyPr wrap="none">
            <a:spAutoFit/>
          </a:bodyPr>
          <a:lstStyle/>
          <a:p>
            <a:pPr>
              <a:lnSpc>
                <a:spcPct val="120000"/>
              </a:lnSpc>
            </a:pPr>
            <a:r>
              <a:rPr lang="en-US" altLang="en-US" sz="36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Enrollment</a:t>
            </a: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 What if I don’t enroll?</a:t>
            </a:r>
          </a:p>
        </p:txBody>
      </p:sp>
      <p:sp>
        <p:nvSpPr>
          <p:cNvPr id="2" name="Rectangle 1"/>
          <p:cNvSpPr/>
          <p:nvPr/>
        </p:nvSpPr>
        <p:spPr>
          <a:xfrm>
            <a:off x="2563622" y="1314982"/>
            <a:ext cx="7064755" cy="646331"/>
          </a:xfrm>
          <a:prstGeom prst="rect">
            <a:avLst/>
          </a:prstGeom>
        </p:spPr>
        <p:txBody>
          <a:bodyPr wrap="none">
            <a:spAutoFit/>
          </a:bodyPr>
          <a:lstStyle/>
          <a:p>
            <a:r>
              <a:rPr lang="en-US" sz="3600" b="1" u="sng">
                <a:solidFill>
                  <a:srgbClr val="50A546"/>
                </a:solidFill>
                <a:latin typeface="Arial" panose="020B0604020202020204" pitchFamily="34" charset="0"/>
                <a:cs typeface="Arial" panose="020B0604020202020204" pitchFamily="34" charset="0"/>
              </a:rPr>
              <a:t>What Happens If I Don't Enroll?</a:t>
            </a:r>
          </a:p>
        </p:txBody>
      </p:sp>
      <p:pic>
        <p:nvPicPr>
          <p:cNvPr id="8" name="Picture 7">
            <a:extLst>
              <a:ext uri="{FF2B5EF4-FFF2-40B4-BE49-F238E27FC236}">
                <a16:creationId xmlns:a16="http://schemas.microsoft.com/office/drawing/2014/main" id="{2C730947-C387-43F8-8FC2-2F97FEDFA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56" y="44451"/>
            <a:ext cx="1297816" cy="788869"/>
          </a:xfrm>
          <a:prstGeom prst="rect">
            <a:avLst/>
          </a:prstGeom>
        </p:spPr>
      </p:pic>
      <p:graphicFrame>
        <p:nvGraphicFramePr>
          <p:cNvPr id="4" name="Table 5">
            <a:extLst>
              <a:ext uri="{FF2B5EF4-FFF2-40B4-BE49-F238E27FC236}">
                <a16:creationId xmlns:a16="http://schemas.microsoft.com/office/drawing/2014/main" id="{4AED8D19-5A8C-4C6F-861C-FAFA0ACF8D04}"/>
              </a:ext>
            </a:extLst>
          </p:cNvPr>
          <p:cNvGraphicFramePr>
            <a:graphicFrameLocks noGrp="1"/>
          </p:cNvGraphicFramePr>
          <p:nvPr>
            <p:extLst>
              <p:ext uri="{D42A27DB-BD31-4B8C-83A1-F6EECF244321}">
                <p14:modId xmlns:p14="http://schemas.microsoft.com/office/powerpoint/2010/main" val="2712859238"/>
              </p:ext>
            </p:extLst>
          </p:nvPr>
        </p:nvGraphicFramePr>
        <p:xfrm>
          <a:off x="569759" y="2164551"/>
          <a:ext cx="11052481" cy="4404403"/>
        </p:xfrm>
        <a:graphic>
          <a:graphicData uri="http://schemas.openxmlformats.org/drawingml/2006/table">
            <a:tbl>
              <a:tblPr bandRow="1">
                <a:tableStyleId>{5C22544A-7EE6-4342-B048-85BDC9FD1C3A}</a:tableStyleId>
              </a:tblPr>
              <a:tblGrid>
                <a:gridCol w="2114115">
                  <a:extLst>
                    <a:ext uri="{9D8B030D-6E8A-4147-A177-3AD203B41FA5}">
                      <a16:colId xmlns:a16="http://schemas.microsoft.com/office/drawing/2014/main" val="3639768860"/>
                    </a:ext>
                  </a:extLst>
                </a:gridCol>
                <a:gridCol w="8938366">
                  <a:extLst>
                    <a:ext uri="{9D8B030D-6E8A-4147-A177-3AD203B41FA5}">
                      <a16:colId xmlns:a16="http://schemas.microsoft.com/office/drawing/2014/main" val="43626781"/>
                    </a:ext>
                  </a:extLst>
                </a:gridCol>
              </a:tblGrid>
              <a:tr h="1039322">
                <a:tc>
                  <a:txBody>
                    <a:bodyPr/>
                    <a:lstStyle/>
                    <a:p>
                      <a:r>
                        <a:rPr lang="en-US" sz="1600" b="1">
                          <a:solidFill>
                            <a:schemeClr val="bg1"/>
                          </a:solidFill>
                        </a:rPr>
                        <a:t>Medical Coverage:</a:t>
                      </a:r>
                    </a:p>
                  </a:txBody>
                  <a:tcPr anchor="ctr">
                    <a:solidFill>
                      <a:srgbClr val="50A546"/>
                    </a:solidFill>
                  </a:tcPr>
                </a:tc>
                <a:tc>
                  <a:txBody>
                    <a:bodyPr/>
                    <a:lstStyle/>
                    <a:p>
                      <a:r>
                        <a:rPr lang="en-US" sz="1600" b="0"/>
                        <a:t>All active State of Kansas (SOK) employees and Non-State (NSE) employees who are currently enrolled, </a:t>
                      </a:r>
                      <a:r>
                        <a:rPr lang="en-US" sz="1600" b="1" u="sng">
                          <a:solidFill>
                            <a:srgbClr val="0070C0"/>
                          </a:solidFill>
                        </a:rPr>
                        <a:t>MUST</a:t>
                      </a:r>
                      <a:r>
                        <a:rPr lang="en-US" sz="1600" b="0">
                          <a:solidFill>
                            <a:srgbClr val="0070C0"/>
                          </a:solidFill>
                        </a:rPr>
                        <a:t> </a:t>
                      </a:r>
                      <a:r>
                        <a:rPr lang="en-US" sz="1600" b="0"/>
                        <a:t>make elections for Plan Year 2024. If you are currently enrolled and do not re-enroll, then your medical coverage will be defaulted to Plan N with your current medical carrier and an HRA for the employer contributions.</a:t>
                      </a:r>
                    </a:p>
                  </a:txBody>
                  <a:tcPr anchor="ctr">
                    <a:solidFill>
                      <a:schemeClr val="accent6">
                        <a:lumMod val="60000"/>
                        <a:lumOff val="40000"/>
                      </a:schemeClr>
                    </a:solidFill>
                  </a:tcPr>
                </a:tc>
                <a:extLst>
                  <a:ext uri="{0D108BD9-81ED-4DB2-BD59-A6C34878D82A}">
                    <a16:rowId xmlns:a16="http://schemas.microsoft.com/office/drawing/2014/main" val="484790008"/>
                  </a:ext>
                </a:extLst>
              </a:tr>
              <a:tr h="663979">
                <a:tc>
                  <a:txBody>
                    <a:bodyPr/>
                    <a:lstStyle/>
                    <a:p>
                      <a:r>
                        <a:rPr lang="en-US" sz="1600" b="1">
                          <a:solidFill>
                            <a:schemeClr val="bg1"/>
                          </a:solidFill>
                        </a:rPr>
                        <a:t>Vision Insurance:</a:t>
                      </a:r>
                    </a:p>
                  </a:txBody>
                  <a:tcPr anchor="ctr">
                    <a:solidFill>
                      <a:srgbClr val="50A546"/>
                    </a:solidFill>
                  </a:tcPr>
                </a:tc>
                <a:tc>
                  <a:txBody>
                    <a:bodyPr/>
                    <a:lstStyle/>
                    <a:p>
                      <a:r>
                        <a:rPr lang="en-US" sz="1600" b="0">
                          <a:solidFill>
                            <a:schemeClr val="tx1"/>
                          </a:solidFill>
                        </a:rPr>
                        <a:t>Members currently enrolled in the </a:t>
                      </a:r>
                      <a:r>
                        <a:rPr lang="en-US" sz="1600" b="1">
                          <a:solidFill>
                            <a:schemeClr val="tx1"/>
                          </a:solidFill>
                        </a:rPr>
                        <a:t>Vision plan only</a:t>
                      </a:r>
                      <a:r>
                        <a:rPr lang="en-US" sz="1600" b="0">
                          <a:solidFill>
                            <a:schemeClr val="tx1"/>
                          </a:solidFill>
                        </a:rPr>
                        <a:t>, will remain enrolled for 2024. </a:t>
                      </a:r>
                    </a:p>
                  </a:txBody>
                  <a:tcPr anchor="ctr">
                    <a:solidFill>
                      <a:schemeClr val="accent6">
                        <a:lumMod val="20000"/>
                        <a:lumOff val="80000"/>
                      </a:schemeClr>
                    </a:solidFill>
                  </a:tcPr>
                </a:tc>
                <a:extLst>
                  <a:ext uri="{0D108BD9-81ED-4DB2-BD59-A6C34878D82A}">
                    <a16:rowId xmlns:a16="http://schemas.microsoft.com/office/drawing/2014/main" val="3577088576"/>
                  </a:ext>
                </a:extLst>
              </a:tr>
              <a:tr h="681687">
                <a:tc>
                  <a:txBody>
                    <a:bodyPr/>
                    <a:lstStyle/>
                    <a:p>
                      <a:r>
                        <a:rPr lang="en-US" sz="1600" b="1">
                          <a:solidFill>
                            <a:schemeClr val="bg1"/>
                          </a:solidFill>
                        </a:rPr>
                        <a:t>Dental Only:</a:t>
                      </a:r>
                    </a:p>
                  </a:txBody>
                  <a:tcPr anchor="ctr">
                    <a:solidFill>
                      <a:srgbClr val="50A546"/>
                    </a:solidFill>
                  </a:tcPr>
                </a:tc>
                <a:tc>
                  <a:txBody>
                    <a:bodyPr/>
                    <a:lstStyle/>
                    <a:p>
                      <a:r>
                        <a:rPr lang="en-US" sz="1600"/>
                        <a:t>Members currently enrolled in the </a:t>
                      </a:r>
                      <a:r>
                        <a:rPr lang="en-US" sz="1600" b="1"/>
                        <a:t>Dental plan only</a:t>
                      </a:r>
                      <a:r>
                        <a:rPr lang="en-US" sz="1600" b="0"/>
                        <a:t>, will remain enrolled for 2024.</a:t>
                      </a:r>
                      <a:endParaRPr lang="en-US" sz="1600"/>
                    </a:p>
                  </a:txBody>
                  <a:tcPr anchor="ctr">
                    <a:solidFill>
                      <a:schemeClr val="accent6">
                        <a:lumMod val="60000"/>
                        <a:lumOff val="40000"/>
                      </a:schemeClr>
                    </a:solidFill>
                  </a:tcPr>
                </a:tc>
                <a:extLst>
                  <a:ext uri="{0D108BD9-81ED-4DB2-BD59-A6C34878D82A}">
                    <a16:rowId xmlns:a16="http://schemas.microsoft.com/office/drawing/2014/main" val="2842297456"/>
                  </a:ext>
                </a:extLst>
              </a:tr>
              <a:tr h="663979">
                <a:tc>
                  <a:txBody>
                    <a:bodyPr/>
                    <a:lstStyle/>
                    <a:p>
                      <a:r>
                        <a:rPr lang="en-US" sz="1600" b="1">
                          <a:solidFill>
                            <a:schemeClr val="bg1"/>
                          </a:solidFill>
                        </a:rPr>
                        <a:t>Voluntary Benefits:</a:t>
                      </a:r>
                    </a:p>
                  </a:txBody>
                  <a:tcPr anchor="ctr">
                    <a:solidFill>
                      <a:srgbClr val="50A546"/>
                    </a:solidFill>
                  </a:tcPr>
                </a:tc>
                <a:tc>
                  <a:txBody>
                    <a:bodyPr/>
                    <a:lstStyle/>
                    <a:p>
                      <a:r>
                        <a:rPr lang="en-US" sz="1600"/>
                        <a:t>Due to changing vendors from The Hartford to MetLife, members enrolled in Voluntary Benefits Insurance, </a:t>
                      </a:r>
                      <a:r>
                        <a:rPr lang="en-US" sz="1600" b="1" u="sng">
                          <a:solidFill>
                            <a:srgbClr val="0070C0"/>
                          </a:solidFill>
                        </a:rPr>
                        <a:t>MUST RE-ENROLL </a:t>
                      </a:r>
                      <a:r>
                        <a:rPr lang="en-US" sz="1600"/>
                        <a:t>in those plans for 2024.</a:t>
                      </a:r>
                    </a:p>
                  </a:txBody>
                  <a:tcPr anchor="ctr">
                    <a:solidFill>
                      <a:schemeClr val="accent6">
                        <a:lumMod val="20000"/>
                        <a:lumOff val="80000"/>
                      </a:schemeClr>
                    </a:solidFill>
                  </a:tcPr>
                </a:tc>
                <a:extLst>
                  <a:ext uri="{0D108BD9-81ED-4DB2-BD59-A6C34878D82A}">
                    <a16:rowId xmlns:a16="http://schemas.microsoft.com/office/drawing/2014/main" val="2283123857"/>
                  </a:ext>
                </a:extLst>
              </a:tr>
              <a:tr h="663979">
                <a:tc>
                  <a:txBody>
                    <a:bodyPr/>
                    <a:lstStyle/>
                    <a:p>
                      <a:r>
                        <a:rPr lang="en-US" sz="1600" b="1">
                          <a:solidFill>
                            <a:schemeClr val="bg1"/>
                          </a:solidFill>
                        </a:rPr>
                        <a:t>Waived Benefits:</a:t>
                      </a:r>
                    </a:p>
                  </a:txBody>
                  <a:tcPr anchor="ctr">
                    <a:solidFill>
                      <a:srgbClr val="50A546"/>
                    </a:solidFill>
                  </a:tcPr>
                </a:tc>
                <a:tc>
                  <a:txBody>
                    <a:bodyPr/>
                    <a:lstStyle/>
                    <a:p>
                      <a:r>
                        <a:rPr lang="en-US" sz="1600"/>
                        <a:t>Members who have waived coverage will remain waived.</a:t>
                      </a:r>
                    </a:p>
                  </a:txBody>
                  <a:tcPr anchor="ctr">
                    <a:solidFill>
                      <a:schemeClr val="accent6">
                        <a:lumMod val="60000"/>
                        <a:lumOff val="40000"/>
                      </a:schemeClr>
                    </a:solidFill>
                  </a:tcPr>
                </a:tc>
                <a:extLst>
                  <a:ext uri="{0D108BD9-81ED-4DB2-BD59-A6C34878D82A}">
                    <a16:rowId xmlns:a16="http://schemas.microsoft.com/office/drawing/2014/main" val="3256115679"/>
                  </a:ext>
                </a:extLst>
              </a:tr>
              <a:tr h="663979">
                <a:tc>
                  <a:txBody>
                    <a:bodyPr/>
                    <a:lstStyle/>
                    <a:p>
                      <a:r>
                        <a:rPr lang="en-US" sz="1600" b="1">
                          <a:solidFill>
                            <a:schemeClr val="bg1"/>
                          </a:solidFill>
                        </a:rPr>
                        <a:t>FSAs</a:t>
                      </a:r>
                    </a:p>
                  </a:txBody>
                  <a:tcPr anchor="ctr">
                    <a:solidFill>
                      <a:srgbClr val="50A546"/>
                    </a:solidFill>
                  </a:tcPr>
                </a:tc>
                <a:tc>
                  <a:txBody>
                    <a:bodyPr/>
                    <a:lstStyle/>
                    <a:p>
                      <a:r>
                        <a:rPr lang="en-US" sz="1600"/>
                        <a:t>Members currently enrolled in an FSA will need to enroll annually to keep the accounts active.</a:t>
                      </a:r>
                    </a:p>
                  </a:txBody>
                  <a:tcPr anchor="ctr">
                    <a:solidFill>
                      <a:schemeClr val="accent6">
                        <a:lumMod val="20000"/>
                        <a:lumOff val="80000"/>
                      </a:schemeClr>
                    </a:solidFill>
                  </a:tcPr>
                </a:tc>
                <a:extLst>
                  <a:ext uri="{0D108BD9-81ED-4DB2-BD59-A6C34878D82A}">
                    <a16:rowId xmlns:a16="http://schemas.microsoft.com/office/drawing/2014/main" val="1029061352"/>
                  </a:ext>
                </a:extLst>
              </a:tr>
            </a:tbl>
          </a:graphicData>
        </a:graphic>
      </p:graphicFrame>
    </p:spTree>
    <p:extLst>
      <p:ext uri="{BB962C8B-B14F-4D97-AF65-F5344CB8AC3E}">
        <p14:creationId xmlns:p14="http://schemas.microsoft.com/office/powerpoint/2010/main" val="35675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7F42D2-C32C-446C-932B-BD78158A3A57}"/>
              </a:ext>
            </a:extLst>
          </p:cNvPr>
          <p:cNvSpPr/>
          <p:nvPr/>
        </p:nvSpPr>
        <p:spPr>
          <a:xfrm>
            <a:off x="7458610" y="3000760"/>
            <a:ext cx="4233705" cy="1569660"/>
          </a:xfrm>
          <a:prstGeom prst="rect">
            <a:avLst/>
          </a:prstGeom>
        </p:spPr>
        <p:txBody>
          <a:bodyPr wrap="square">
            <a:spAutoFit/>
          </a:bodyPr>
          <a:lstStyle/>
          <a:p>
            <a:r>
              <a:rPr lang="en-US" sz="2400">
                <a:latin typeface="Arial" panose="020B0604020202020204" pitchFamily="34" charset="0"/>
                <a:cs typeface="Arial" panose="020B0604020202020204" pitchFamily="34" charset="0"/>
              </a:rPr>
              <a:t>Eligible dependents are covered to age 26 if you have enrolled for dependent coverage.</a:t>
            </a:r>
          </a:p>
        </p:txBody>
      </p:sp>
      <p:sp>
        <p:nvSpPr>
          <p:cNvPr id="3" name="Rectangle 2">
            <a:extLst>
              <a:ext uri="{FF2B5EF4-FFF2-40B4-BE49-F238E27FC236}">
                <a16:creationId xmlns:a16="http://schemas.microsoft.com/office/drawing/2014/main" id="{B1B9C88C-7C15-453F-809C-7F553A4DC30B}"/>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183FC56B-75B3-4F91-B7A8-52993C1E8411}"/>
              </a:ext>
            </a:extLst>
          </p:cNvPr>
          <p:cNvSpPr/>
          <p:nvPr/>
        </p:nvSpPr>
        <p:spPr>
          <a:xfrm>
            <a:off x="1627206" y="173654"/>
            <a:ext cx="4238661" cy="624979"/>
          </a:xfrm>
          <a:prstGeom prst="rect">
            <a:avLst/>
          </a:prstGeom>
        </p:spPr>
        <p:txBody>
          <a:bodyPr wrap="none">
            <a:spAutoFit/>
          </a:bodyPr>
          <a:lstStyle/>
          <a:p>
            <a:pPr>
              <a:lnSpc>
                <a:spcPct val="120000"/>
              </a:lnSpc>
            </a:pP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rPr>
              <a:t>Dependent Eligibility</a:t>
            </a:r>
          </a:p>
        </p:txBody>
      </p:sp>
      <p:pic>
        <p:nvPicPr>
          <p:cNvPr id="9" name="Picture 8">
            <a:extLst>
              <a:ext uri="{FF2B5EF4-FFF2-40B4-BE49-F238E27FC236}">
                <a16:creationId xmlns:a16="http://schemas.microsoft.com/office/drawing/2014/main" id="{1ECBEFB2-4B7C-4D6A-B7DF-ED6E94345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36" y="1688122"/>
            <a:ext cx="6286472" cy="419493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9D519C8-5204-417D-ABC8-082C2DFD7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Tree>
    <p:extLst>
      <p:ext uri="{BB962C8B-B14F-4D97-AF65-F5344CB8AC3E}">
        <p14:creationId xmlns:p14="http://schemas.microsoft.com/office/powerpoint/2010/main" val="12696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7F42D2-C32C-446C-932B-BD78158A3A57}"/>
              </a:ext>
            </a:extLst>
          </p:cNvPr>
          <p:cNvSpPr/>
          <p:nvPr/>
        </p:nvSpPr>
        <p:spPr>
          <a:xfrm>
            <a:off x="7446887" y="1523432"/>
            <a:ext cx="4233705" cy="4524315"/>
          </a:xfrm>
          <a:prstGeom prst="rect">
            <a:avLst/>
          </a:prstGeom>
        </p:spPr>
        <p:txBody>
          <a:bodyPr wrap="square">
            <a:spAutoFit/>
          </a:bodyPr>
          <a:lstStyle/>
          <a:p>
            <a:r>
              <a:rPr lang="en-US" sz="2400" b="0" i="0" u="none" strike="noStrike">
                <a:solidFill>
                  <a:srgbClr val="000000"/>
                </a:solidFill>
                <a:effectLst/>
                <a:latin typeface="Calibri" panose="020F0502020204030204" pitchFamily="34" charset="0"/>
              </a:rPr>
              <a:t>Administratively, the SEHP provides benefits for a newborn child of a covered member for first 31 days (beginning on the date of birth); however, NO benefits will be available beyond that time unless action to enroll the dependent is taken by the member. </a:t>
            </a:r>
            <a:r>
              <a:rPr lang="en-US" sz="2400" b="1" i="0" u="sng">
                <a:solidFill>
                  <a:srgbClr val="000000"/>
                </a:solidFill>
                <a:effectLst/>
                <a:latin typeface="Calibri" panose="020F0502020204030204" pitchFamily="34" charset="0"/>
              </a:rPr>
              <a:t>Within 31 days of birth, the member MUST submit a change request form in MAP to add the newborn.</a:t>
            </a:r>
            <a:endParaRPr lang="en-US" sz="24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1B9C88C-7C15-453F-809C-7F553A4DC30B}"/>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183FC56B-75B3-4F91-B7A8-52993C1E8411}"/>
              </a:ext>
            </a:extLst>
          </p:cNvPr>
          <p:cNvSpPr/>
          <p:nvPr/>
        </p:nvSpPr>
        <p:spPr>
          <a:xfrm>
            <a:off x="1627206" y="173654"/>
            <a:ext cx="6630341" cy="624979"/>
          </a:xfrm>
          <a:prstGeom prst="rect">
            <a:avLst/>
          </a:prstGeom>
        </p:spPr>
        <p:txBody>
          <a:bodyPr wrap="none">
            <a:spAutoFit/>
          </a:bodyPr>
          <a:lstStyle/>
          <a:p>
            <a:pPr>
              <a:lnSpc>
                <a:spcPct val="120000"/>
              </a:lnSpc>
            </a:pP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rPr>
              <a:t>Dependent Eligibility - Newborns</a:t>
            </a:r>
          </a:p>
        </p:txBody>
      </p:sp>
      <p:pic>
        <p:nvPicPr>
          <p:cNvPr id="8" name="Picture 7">
            <a:extLst>
              <a:ext uri="{FF2B5EF4-FFF2-40B4-BE49-F238E27FC236}">
                <a16:creationId xmlns:a16="http://schemas.microsoft.com/office/drawing/2014/main" id="{D9D519C8-5204-417D-ABC8-082C2DFD7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12" name="Picture 11" descr="Father holding newborn baby">
            <a:extLst>
              <a:ext uri="{FF2B5EF4-FFF2-40B4-BE49-F238E27FC236}">
                <a16:creationId xmlns:a16="http://schemas.microsoft.com/office/drawing/2014/main" id="{7B76BCA8-E12B-8236-86F2-5CEAE18A5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89" y="1810787"/>
            <a:ext cx="6159498" cy="4106332"/>
          </a:xfrm>
          <a:prstGeom prst="rect">
            <a:avLst/>
          </a:prstGeom>
        </p:spPr>
      </p:pic>
    </p:spTree>
    <p:extLst>
      <p:ext uri="{BB962C8B-B14F-4D97-AF65-F5344CB8AC3E}">
        <p14:creationId xmlns:p14="http://schemas.microsoft.com/office/powerpoint/2010/main" val="27432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B45518-6F4E-4AF2-968F-216B43196D75}"/>
              </a:ext>
            </a:extLst>
          </p:cNvPr>
          <p:cNvSpPr/>
          <p:nvPr/>
        </p:nvSpPr>
        <p:spPr>
          <a:xfrm>
            <a:off x="0" y="-9525"/>
            <a:ext cx="12192000" cy="941388"/>
          </a:xfrm>
          <a:prstGeom prst="rect">
            <a:avLst/>
          </a:prstGeom>
          <a:solidFill>
            <a:srgbClr val="50A5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890E5C9-A66D-45A9-84E4-88CFE079C1FD}"/>
              </a:ext>
            </a:extLst>
          </p:cNvPr>
          <p:cNvSpPr/>
          <p:nvPr/>
        </p:nvSpPr>
        <p:spPr>
          <a:xfrm>
            <a:off x="1700302" y="173654"/>
            <a:ext cx="6131807" cy="624979"/>
          </a:xfrm>
          <a:prstGeom prst="rect">
            <a:avLst/>
          </a:prstGeom>
        </p:spPr>
        <p:txBody>
          <a:bodyPr wrap="none">
            <a:spAutoFit/>
          </a:bodyPr>
          <a:lstStyle/>
          <a:p>
            <a:pPr>
              <a:lnSpc>
                <a:spcPct val="120000"/>
              </a:lnSpc>
            </a:pP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Premium Assistance Programs</a:t>
            </a:r>
          </a:p>
        </p:txBody>
      </p:sp>
      <p:sp>
        <p:nvSpPr>
          <p:cNvPr id="6" name="TextBox 5"/>
          <p:cNvSpPr txBox="1"/>
          <p:nvPr/>
        </p:nvSpPr>
        <p:spPr>
          <a:xfrm>
            <a:off x="7158455" y="1457214"/>
            <a:ext cx="4635306" cy="4893647"/>
          </a:xfrm>
          <a:prstGeom prst="rect">
            <a:avLst/>
          </a:prstGeom>
          <a:noFill/>
        </p:spPr>
        <p:txBody>
          <a:bodyPr wrap="square" lIns="91440" tIns="45720" rIns="91440" bIns="45720" rtlCol="0" anchor="t">
            <a:spAutoFit/>
          </a:bodyPr>
          <a:lstStyle/>
          <a:p>
            <a:pPr algn="ctr"/>
            <a:r>
              <a:rPr lang="en-US" altLang="en-US" sz="3200" b="1" u="sng">
                <a:solidFill>
                  <a:srgbClr val="50A546"/>
                </a:solidFill>
                <a:latin typeface="Arial"/>
                <a:cs typeface="Arial"/>
              </a:rPr>
              <a:t>Healthy KIDS</a:t>
            </a:r>
            <a:r>
              <a:rPr lang="en-US" altLang="en-US" sz="3200">
                <a:latin typeface="Arial"/>
                <a:cs typeface="Arial"/>
              </a:rPr>
              <a:t> </a:t>
            </a:r>
            <a:endParaRPr lang="en-US" altLang="en-US" sz="320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en-US" sz="2800">
                <a:latin typeface="Arial"/>
                <a:cs typeface="Arial"/>
              </a:rPr>
              <a:t>State employees only</a:t>
            </a:r>
          </a:p>
          <a:p>
            <a:pPr marL="914400" lvl="1" indent="-457200">
              <a:buFont typeface="Arial" panose="020B0604020202020204" pitchFamily="34" charset="0"/>
              <a:buChar char="•"/>
            </a:pPr>
            <a:r>
              <a:rPr lang="en-US" altLang="en-US" sz="2800">
                <a:latin typeface="Arial"/>
                <a:cs typeface="Arial"/>
              </a:rPr>
              <a:t>Annual application is required</a:t>
            </a:r>
          </a:p>
          <a:p>
            <a:endParaRPr lang="en-US" altLang="en-US" sz="2800">
              <a:latin typeface="Arial" panose="020B0604020202020204" pitchFamily="34" charset="0"/>
              <a:cs typeface="Arial" panose="020B0604020202020204" pitchFamily="34" charset="0"/>
            </a:endParaRPr>
          </a:p>
          <a:p>
            <a:pPr algn="ctr"/>
            <a:r>
              <a:rPr lang="en-US" sz="3200" b="1" u="sng" err="1">
                <a:solidFill>
                  <a:srgbClr val="50A546"/>
                </a:solidFill>
                <a:latin typeface="Arial"/>
                <a:cs typeface="Arial"/>
              </a:rPr>
              <a:t>KanCare</a:t>
            </a:r>
            <a:r>
              <a:rPr lang="en-US" sz="3200" b="1" u="sng">
                <a:solidFill>
                  <a:srgbClr val="50A546"/>
                </a:solidFill>
                <a:latin typeface="Arial"/>
                <a:cs typeface="Arial"/>
              </a:rPr>
              <a:t> Children’s Health Insurance Program (CHIP)</a:t>
            </a:r>
          </a:p>
          <a:p>
            <a:pPr algn="ctr"/>
            <a:r>
              <a:rPr lang="en-US" sz="2800">
                <a:latin typeface="Arial"/>
                <a:cs typeface="Arial"/>
              </a:rPr>
              <a:t>Check eligibility and apply during Open Enrollment</a:t>
            </a:r>
          </a:p>
          <a:p>
            <a:endParaRPr lang="en-US" sz="16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60B58E7-69B1-4BEB-BA23-A4F61E06D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4" y="1767007"/>
            <a:ext cx="5891969" cy="39279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9BA1281-EB2C-40D5-AFE8-77EBC4A48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Tree>
    <p:extLst>
      <p:ext uri="{BB962C8B-B14F-4D97-AF65-F5344CB8AC3E}">
        <p14:creationId xmlns:p14="http://schemas.microsoft.com/office/powerpoint/2010/main" val="17556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35D9C-6527-4280-A0ED-079D114B569C}"/>
              </a:ext>
            </a:extLst>
          </p:cNvPr>
          <p:cNvSpPr/>
          <p:nvPr/>
        </p:nvSpPr>
        <p:spPr>
          <a:xfrm>
            <a:off x="4645361" y="1179529"/>
            <a:ext cx="6277037" cy="4154984"/>
          </a:xfrm>
          <a:prstGeom prst="rect">
            <a:avLst/>
          </a:prstGeom>
        </p:spPr>
        <p:txBody>
          <a:bodyPr wrap="square">
            <a:spAutoFit/>
          </a:bodyPr>
          <a:lstStyle/>
          <a:p>
            <a:pPr algn="ctr"/>
            <a:r>
              <a:rPr lang="en-US" altLang="en-US" sz="2400" b="1" dirty="0">
                <a:latin typeface="Arial" panose="020B0604020202020204" pitchFamily="34" charset="0"/>
                <a:cs typeface="Arial" panose="020B0604020202020204" pitchFamily="34" charset="0"/>
              </a:rPr>
              <a:t>SEHP Website</a:t>
            </a:r>
          </a:p>
          <a:p>
            <a:pPr algn="ctr"/>
            <a:r>
              <a:rPr lang="en-US" sz="2400" u="sng" dirty="0">
                <a:latin typeface="Arial" panose="020B0604020202020204" pitchFamily="34" charset="0"/>
                <a:cs typeface="Arial" panose="020B0604020202020204" pitchFamily="34" charset="0"/>
                <a:hlinkClick r:id="rId3"/>
              </a:rPr>
              <a:t>https://healthbenefitsprogram.ks.gov/</a:t>
            </a:r>
            <a:r>
              <a:rPr lang="en-US" sz="2400" dirty="0">
                <a:latin typeface="Arial" panose="020B0604020202020204" pitchFamily="34" charset="0"/>
                <a:cs typeface="Arial" panose="020B0604020202020204" pitchFamily="34" charset="0"/>
              </a:rPr>
              <a:t> </a:t>
            </a:r>
          </a:p>
          <a:p>
            <a:pPr algn="ctr"/>
            <a:endParaRPr lang="en-US" altLang="en-US" sz="2400" b="1" dirty="0">
              <a:latin typeface="Arial" panose="020B0604020202020204" pitchFamily="34" charset="0"/>
              <a:cs typeface="Arial" panose="020B0604020202020204" pitchFamily="34" charset="0"/>
            </a:endParaRPr>
          </a:p>
          <a:p>
            <a:pPr algn="ctr"/>
            <a:r>
              <a:rPr lang="en-US" altLang="en-US" sz="2400" b="1" dirty="0">
                <a:latin typeface="Arial" panose="020B0604020202020204" pitchFamily="34" charset="0"/>
                <a:cs typeface="Arial" panose="020B0604020202020204" pitchFamily="34" charset="0"/>
              </a:rPr>
              <a:t>Membership &amp; Eligibility Questions</a:t>
            </a:r>
          </a:p>
          <a:p>
            <a:pPr algn="ctr"/>
            <a:r>
              <a:rPr lang="en-US" altLang="en-US" sz="2400" dirty="0">
                <a:latin typeface="Arial" panose="020B0604020202020204" pitchFamily="34" charset="0"/>
                <a:cs typeface="Arial" panose="020B0604020202020204" pitchFamily="34" charset="0"/>
                <a:hlinkClick r:id="rId4"/>
              </a:rPr>
              <a:t>SEHBPMembership@ks.gov</a:t>
            </a:r>
            <a:r>
              <a:rPr lang="en-US" altLang="en-US" sz="2400" dirty="0">
                <a:latin typeface="Arial" panose="020B0604020202020204" pitchFamily="34" charset="0"/>
                <a:cs typeface="Arial" panose="020B0604020202020204" pitchFamily="34" charset="0"/>
              </a:rPr>
              <a:t> </a:t>
            </a:r>
          </a:p>
          <a:p>
            <a:pPr algn="ctr"/>
            <a:endParaRPr lang="en-US" altLang="en-US" sz="2400" dirty="0">
              <a:latin typeface="Arial" panose="020B0604020202020204" pitchFamily="34" charset="0"/>
              <a:cs typeface="Arial" panose="020B0604020202020204" pitchFamily="34" charset="0"/>
            </a:endParaRPr>
          </a:p>
          <a:p>
            <a:pPr algn="ctr"/>
            <a:r>
              <a:rPr lang="en-US" altLang="en-US" sz="2400" b="1" dirty="0">
                <a:latin typeface="Arial" panose="020B0604020202020204" pitchFamily="34" charset="0"/>
                <a:cs typeface="Arial" panose="020B0604020202020204" pitchFamily="34" charset="0"/>
              </a:rPr>
              <a:t>Benefit Questions</a:t>
            </a:r>
          </a:p>
          <a:p>
            <a:pPr algn="ctr"/>
            <a:r>
              <a:rPr lang="en-US" altLang="en-US" sz="2400" dirty="0">
                <a:solidFill>
                  <a:srgbClr val="0099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SEHBPBenefits@ks.gov</a:t>
            </a:r>
            <a:endParaRPr lang="en-US" sz="2400"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HealthQuest/SEHP:</a:t>
            </a:r>
          </a:p>
          <a:p>
            <a:pPr algn="ctr"/>
            <a:r>
              <a:rPr lang="en-US" sz="2400" dirty="0">
                <a:latin typeface="Arial" panose="020B0604020202020204" pitchFamily="34" charset="0"/>
                <a:cs typeface="Arial" panose="020B0604020202020204" pitchFamily="34" charset="0"/>
                <a:hlinkClick r:id="rId6"/>
              </a:rPr>
              <a:t>SEHPHealthQuest@ks.gov</a:t>
            </a:r>
            <a:endParaRPr lang="en-US" alt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F16C995-B4D9-40D8-9E57-2CBBD92C1D5A}"/>
              </a:ext>
            </a:extLst>
          </p:cNvPr>
          <p:cNvSpPr/>
          <p:nvPr/>
        </p:nvSpPr>
        <p:spPr>
          <a:xfrm>
            <a:off x="0" y="-113762"/>
            <a:ext cx="12192000" cy="941388"/>
          </a:xfrm>
          <a:prstGeom prst="rect">
            <a:avLst/>
          </a:prstGeom>
          <a:solidFill>
            <a:schemeClr val="bg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1F0CE0D8-158F-4739-910F-DB6F4F03535E}"/>
              </a:ext>
            </a:extLst>
          </p:cNvPr>
          <p:cNvSpPr/>
          <p:nvPr/>
        </p:nvSpPr>
        <p:spPr>
          <a:xfrm>
            <a:off x="1872378" y="1373"/>
            <a:ext cx="5221301" cy="624979"/>
          </a:xfrm>
          <a:prstGeom prst="rect">
            <a:avLst/>
          </a:prstGeom>
        </p:spPr>
        <p:txBody>
          <a:bodyPr wrap="none">
            <a:spAutoFit/>
          </a:bodyPr>
          <a:lstStyle/>
          <a:p>
            <a:pPr>
              <a:lnSpc>
                <a:spcPct val="120000"/>
              </a:lnSpc>
            </a:pP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SEHP Contact Information</a:t>
            </a:r>
          </a:p>
        </p:txBody>
      </p:sp>
      <p:pic>
        <p:nvPicPr>
          <p:cNvPr id="7" name="Picture 6">
            <a:extLst>
              <a:ext uri="{FF2B5EF4-FFF2-40B4-BE49-F238E27FC236}">
                <a16:creationId xmlns:a16="http://schemas.microsoft.com/office/drawing/2014/main" id="{02C74B13-A388-4057-B916-654947D431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82" y="2009124"/>
            <a:ext cx="3054051" cy="3585650"/>
          </a:xfrm>
          <a:prstGeom prst="rect">
            <a:avLst/>
          </a:prstGeom>
        </p:spPr>
      </p:pic>
      <p:sp>
        <p:nvSpPr>
          <p:cNvPr id="3" name="TextBox 2">
            <a:extLst>
              <a:ext uri="{FF2B5EF4-FFF2-40B4-BE49-F238E27FC236}">
                <a16:creationId xmlns:a16="http://schemas.microsoft.com/office/drawing/2014/main" id="{59D52284-461A-4C71-9973-4AA7089DF9AD}"/>
              </a:ext>
            </a:extLst>
          </p:cNvPr>
          <p:cNvSpPr txBox="1"/>
          <p:nvPr/>
        </p:nvSpPr>
        <p:spPr>
          <a:xfrm>
            <a:off x="4247387" y="5686417"/>
            <a:ext cx="7944613" cy="1292662"/>
          </a:xfrm>
          <a:prstGeom prst="rect">
            <a:avLst/>
          </a:prstGeom>
          <a:noFill/>
        </p:spPr>
        <p:txBody>
          <a:bodyPr wrap="square" rtlCol="0">
            <a:spAutoFit/>
          </a:bodyPr>
          <a:lstStyle/>
          <a:p>
            <a:r>
              <a:rPr lang="en-US" sz="2000" b="1" i="1">
                <a:latin typeface="Arial" panose="020B0604020202020204" pitchFamily="34" charset="0"/>
                <a:cs typeface="Arial" panose="020B0604020202020204" pitchFamily="34" charset="0"/>
              </a:rPr>
              <a:t>When using email addresses above, please remember to provide detailed information, including employee # and </a:t>
            </a:r>
          </a:p>
          <a:p>
            <a:r>
              <a:rPr lang="en-US" sz="2000" b="1" i="1">
                <a:latin typeface="Arial" panose="020B0604020202020204" pitchFamily="34" charset="0"/>
                <a:cs typeface="Arial" panose="020B0604020202020204" pitchFamily="34" charset="0"/>
              </a:rPr>
              <a:t>current contact information.</a:t>
            </a:r>
            <a:endParaRPr lang="en-US" sz="2000">
              <a:latin typeface="Arial" panose="020B0604020202020204" pitchFamily="34" charset="0"/>
              <a:cs typeface="Arial" panose="020B0604020202020204" pitchFamily="34" charset="0"/>
            </a:endParaRPr>
          </a:p>
          <a:p>
            <a:endParaRPr lang="en-US"/>
          </a:p>
        </p:txBody>
      </p:sp>
      <p:pic>
        <p:nvPicPr>
          <p:cNvPr id="8" name="Picture 7">
            <a:extLst>
              <a:ext uri="{FF2B5EF4-FFF2-40B4-BE49-F238E27FC236}">
                <a16:creationId xmlns:a16="http://schemas.microsoft.com/office/drawing/2014/main" id="{B85960F3-A918-42B9-9CE8-3BC1D30426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676" y="-44718"/>
            <a:ext cx="1321553" cy="803297"/>
          </a:xfrm>
          <a:prstGeom prst="rect">
            <a:avLst/>
          </a:prstGeom>
        </p:spPr>
      </p:pic>
    </p:spTree>
    <p:extLst>
      <p:ext uri="{BB962C8B-B14F-4D97-AF65-F5344CB8AC3E}">
        <p14:creationId xmlns:p14="http://schemas.microsoft.com/office/powerpoint/2010/main" val="353028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9A191-F48D-4589-AB30-65E3606679EB}"/>
              </a:ext>
            </a:extLst>
          </p:cNvPr>
          <p:cNvSpPr/>
          <p:nvPr/>
        </p:nvSpPr>
        <p:spPr>
          <a:xfrm>
            <a:off x="0" y="-9525"/>
            <a:ext cx="12192000" cy="941388"/>
          </a:xfrm>
          <a:prstGeom prst="rect">
            <a:avLst/>
          </a:prstGeom>
          <a:solidFill>
            <a:schemeClr val="bg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4B5497"/>
              </a:solidFill>
              <a:highlight>
                <a:srgbClr val="000080"/>
              </a:highlight>
            </a:endParaRPr>
          </a:p>
        </p:txBody>
      </p:sp>
      <p:sp>
        <p:nvSpPr>
          <p:cNvPr id="5" name="Rectangle 4">
            <a:extLst>
              <a:ext uri="{FF2B5EF4-FFF2-40B4-BE49-F238E27FC236}">
                <a16:creationId xmlns:a16="http://schemas.microsoft.com/office/drawing/2014/main" id="{FF2836FF-3D43-4217-9E2E-07D193D75C0A}"/>
              </a:ext>
            </a:extLst>
          </p:cNvPr>
          <p:cNvSpPr/>
          <p:nvPr/>
        </p:nvSpPr>
        <p:spPr>
          <a:xfrm>
            <a:off x="1919419" y="133609"/>
            <a:ext cx="5466561" cy="624979"/>
          </a:xfrm>
          <a:prstGeom prst="rect">
            <a:avLst/>
          </a:prstGeom>
        </p:spPr>
        <p:txBody>
          <a:bodyPr wrap="none">
            <a:spAutoFit/>
          </a:bodyPr>
          <a:lstStyle/>
          <a:p>
            <a:pPr>
              <a:lnSpc>
                <a:spcPct val="120000"/>
              </a:lnSpc>
            </a:pPr>
            <a:r>
              <a:rPr lang="en-US" altLang="en-US" sz="29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Vendor</a:t>
            </a:r>
            <a:r>
              <a:rPr lang="en-US" altLang="en-US" sz="2900" b="1">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Contact Information</a:t>
            </a:r>
          </a:p>
        </p:txBody>
      </p:sp>
      <p:sp>
        <p:nvSpPr>
          <p:cNvPr id="2" name="Rectangle 1"/>
          <p:cNvSpPr/>
          <p:nvPr/>
        </p:nvSpPr>
        <p:spPr>
          <a:xfrm>
            <a:off x="2339565" y="1074997"/>
            <a:ext cx="9542345" cy="5509200"/>
          </a:xfrm>
          <a:prstGeom prst="rect">
            <a:avLst/>
          </a:prstGeom>
        </p:spPr>
        <p:txBody>
          <a:bodyPr wrap="square" lIns="91440" tIns="45720" rIns="91440" bIns="45720" anchor="t">
            <a:spAutoFit/>
          </a:bodyPr>
          <a:lstStyle/>
          <a:p>
            <a:pPr>
              <a:spcBef>
                <a:spcPct val="0"/>
              </a:spcBef>
              <a:buFontTx/>
              <a:buNone/>
            </a:pPr>
            <a:r>
              <a:rPr lang="en-US" altLang="en-US" sz="2800" b="1" u="sng">
                <a:solidFill>
                  <a:schemeClr val="accent1">
                    <a:lumMod val="75000"/>
                  </a:schemeClr>
                </a:solidFill>
                <a:latin typeface="Arial" panose="020B0604020202020204" pitchFamily="34" charset="0"/>
                <a:cs typeface="Arial" panose="020B0604020202020204" pitchFamily="34" charset="0"/>
              </a:rPr>
              <a:t>Benefit &amp; Coverage Questions:</a:t>
            </a:r>
          </a:p>
          <a:p>
            <a:pPr algn="ctr">
              <a:spcBef>
                <a:spcPct val="0"/>
              </a:spcBef>
              <a:buFontTx/>
              <a:buNone/>
            </a:pPr>
            <a:r>
              <a:rPr lang="en-US" altLang="en-US" sz="2400" b="1">
                <a:latin typeface="Arial" panose="020B0604020202020204" pitchFamily="34" charset="0"/>
                <a:cs typeface="Arial" panose="020B0604020202020204" pitchFamily="34" charset="0"/>
              </a:rPr>
              <a:t> </a:t>
            </a:r>
          </a:p>
          <a:p>
            <a:pPr>
              <a:spcBef>
                <a:spcPct val="0"/>
              </a:spcBef>
              <a:buFontTx/>
              <a:buNone/>
            </a:pPr>
            <a:r>
              <a:rPr lang="en-US" altLang="en-US" sz="2000" b="1">
                <a:highlight>
                  <a:srgbClr val="C0C0C0"/>
                </a:highlight>
                <a:latin typeface="Arial" panose="020B0604020202020204" pitchFamily="34" charset="0"/>
                <a:cs typeface="Arial" panose="020B0604020202020204" pitchFamily="34" charset="0"/>
              </a:rPr>
              <a:t>Aetna:</a:t>
            </a:r>
            <a:r>
              <a:rPr lang="en-US" altLang="en-US" sz="2000">
                <a:highlight>
                  <a:srgbClr val="C0C0C0"/>
                </a:highlight>
                <a:latin typeface="Arial" panose="020B0604020202020204" pitchFamily="34" charset="0"/>
                <a:cs typeface="Arial" panose="020B0604020202020204" pitchFamily="34" charset="0"/>
              </a:rPr>
              <a:t>							1.866.851.0754</a:t>
            </a:r>
          </a:p>
          <a:p>
            <a:pPr>
              <a:spcBef>
                <a:spcPct val="0"/>
              </a:spcBef>
              <a:buFontTx/>
              <a:buNone/>
            </a:pPr>
            <a:r>
              <a:rPr lang="en-US" altLang="en-US" sz="2000" b="1">
                <a:latin typeface="Arial" panose="020B0604020202020204" pitchFamily="34" charset="0"/>
                <a:cs typeface="Arial" panose="020B0604020202020204" pitchFamily="34" charset="0"/>
              </a:rPr>
              <a:t>Avēsis:							</a:t>
            </a:r>
            <a:r>
              <a:rPr lang="en-US" altLang="en-US" sz="2000">
                <a:latin typeface="Arial" panose="020B0604020202020204" pitchFamily="34" charset="0"/>
                <a:cs typeface="Arial" panose="020B0604020202020204" pitchFamily="34" charset="0"/>
              </a:rPr>
              <a:t>1.855.249.6317</a:t>
            </a:r>
            <a:endParaRPr lang="en-US" altLang="en-US" sz="2000" b="1">
              <a:latin typeface="Arial" panose="020B0604020202020204" pitchFamily="34" charset="0"/>
              <a:cs typeface="Arial" panose="020B0604020202020204" pitchFamily="34" charset="0"/>
            </a:endParaRPr>
          </a:p>
          <a:p>
            <a:pPr>
              <a:spcBef>
                <a:spcPct val="0"/>
              </a:spcBef>
              <a:buFontTx/>
              <a:buNone/>
            </a:pPr>
            <a:r>
              <a:rPr lang="en-US" altLang="en-US" sz="2000" b="1">
                <a:highlight>
                  <a:srgbClr val="C0C0C0"/>
                </a:highlight>
                <a:latin typeface="Arial" panose="020B0604020202020204" pitchFamily="34" charset="0"/>
                <a:cs typeface="Arial" panose="020B0604020202020204" pitchFamily="34" charset="0"/>
              </a:rPr>
              <a:t>BCBSKS:</a:t>
            </a:r>
            <a:r>
              <a:rPr lang="en-US" altLang="en-US" sz="2000">
                <a:highlight>
                  <a:srgbClr val="C0C0C0"/>
                </a:highlight>
                <a:latin typeface="Arial" panose="020B0604020202020204" pitchFamily="34" charset="0"/>
                <a:cs typeface="Arial" panose="020B0604020202020204" pitchFamily="34" charset="0"/>
              </a:rPr>
              <a:t>						1.800.332.0307</a:t>
            </a:r>
          </a:p>
          <a:p>
            <a:pPr>
              <a:spcBef>
                <a:spcPct val="0"/>
              </a:spcBef>
            </a:pPr>
            <a:r>
              <a:rPr lang="en-US" altLang="en-US" sz="2000" b="1">
                <a:latin typeface="Arial" panose="020B0604020202020204" pitchFamily="34" charset="0"/>
                <a:cs typeface="Arial" panose="020B0604020202020204" pitchFamily="34" charset="0"/>
              </a:rPr>
              <a:t>CVS/Caremark: </a:t>
            </a:r>
            <a:r>
              <a:rPr lang="en-US" altLang="en-US" sz="2000">
                <a:latin typeface="Arial" panose="020B0604020202020204" pitchFamily="34" charset="0"/>
                <a:cs typeface="Arial" panose="020B0604020202020204" pitchFamily="34" charset="0"/>
              </a:rPr>
              <a:t>					1.800.294.6324</a:t>
            </a:r>
          </a:p>
          <a:p>
            <a:pPr>
              <a:spcBef>
                <a:spcPct val="0"/>
              </a:spcBef>
              <a:buFontTx/>
              <a:buNone/>
            </a:pPr>
            <a:r>
              <a:rPr lang="en-US" altLang="en-US" sz="2000" b="1">
                <a:highlight>
                  <a:srgbClr val="C0C0C0"/>
                </a:highlight>
                <a:latin typeface="Arial"/>
                <a:cs typeface="Arial"/>
              </a:rPr>
              <a:t>ComPsych (EAP):</a:t>
            </a:r>
            <a:r>
              <a:rPr lang="en-US" altLang="en-US" sz="2000">
                <a:highlight>
                  <a:srgbClr val="C0C0C0"/>
                </a:highlight>
                <a:latin typeface="Arial"/>
                <a:cs typeface="Arial"/>
              </a:rPr>
              <a:t>					1.888.270.8897</a:t>
            </a:r>
          </a:p>
          <a:p>
            <a:pPr>
              <a:spcBef>
                <a:spcPct val="0"/>
              </a:spcBef>
              <a:buFontTx/>
              <a:buNone/>
            </a:pPr>
            <a:r>
              <a:rPr lang="en-US" altLang="en-US" sz="2000" b="1">
                <a:latin typeface="Arial" panose="020B0604020202020204" pitchFamily="34" charset="0"/>
                <a:cs typeface="Arial" panose="020B0604020202020204" pitchFamily="34" charset="0"/>
              </a:rPr>
              <a:t>Delta Dental:</a:t>
            </a:r>
            <a:r>
              <a:rPr lang="en-US" altLang="en-US" sz="2000">
                <a:latin typeface="Arial" panose="020B0604020202020204" pitchFamily="34" charset="0"/>
                <a:cs typeface="Arial" panose="020B0604020202020204" pitchFamily="34" charset="0"/>
              </a:rPr>
              <a:t>						1.800.234.3375</a:t>
            </a:r>
          </a:p>
          <a:p>
            <a:pPr>
              <a:spcBef>
                <a:spcPct val="0"/>
              </a:spcBef>
            </a:pPr>
            <a:r>
              <a:rPr lang="en-US" altLang="en-US" sz="2000" b="1">
                <a:highlight>
                  <a:srgbClr val="C0C0C0"/>
                </a:highlight>
                <a:latin typeface="Arial" panose="020B0604020202020204" pitchFamily="34" charset="0"/>
                <a:cs typeface="Arial" panose="020B0604020202020204" pitchFamily="34" charset="0"/>
              </a:rPr>
              <a:t>HealthQuest Wellness Program:</a:t>
            </a:r>
            <a:r>
              <a:rPr lang="en-US" altLang="en-US" sz="2000">
                <a:highlight>
                  <a:srgbClr val="C0C0C0"/>
                </a:highlight>
                <a:latin typeface="Arial" panose="020B0604020202020204" pitchFamily="34" charset="0"/>
                <a:cs typeface="Arial" panose="020B0604020202020204" pitchFamily="34" charset="0"/>
              </a:rPr>
              <a:t>			1.785.783.4080</a:t>
            </a:r>
          </a:p>
          <a:p>
            <a:pPr>
              <a:spcBef>
                <a:spcPct val="0"/>
              </a:spcBef>
            </a:pPr>
            <a:r>
              <a:rPr lang="en-US" altLang="en-US" sz="2000" b="1">
                <a:latin typeface="Arial" panose="020B0604020202020204" pitchFamily="34" charset="0"/>
                <a:cs typeface="Arial" panose="020B0604020202020204" pitchFamily="34" charset="0"/>
              </a:rPr>
              <a:t>Marathon Health – HealthQuest Health Center             </a:t>
            </a:r>
            <a:r>
              <a:rPr lang="en-US" altLang="en-US" sz="2000">
                <a:latin typeface="Arial" panose="020B0604020202020204" pitchFamily="34" charset="0"/>
                <a:cs typeface="Arial" panose="020B0604020202020204" pitchFamily="34" charset="0"/>
              </a:rPr>
              <a:t>1.785.783.4080</a:t>
            </a:r>
          </a:p>
          <a:p>
            <a:pPr>
              <a:spcBef>
                <a:spcPct val="0"/>
              </a:spcBef>
            </a:pPr>
            <a:r>
              <a:rPr lang="en-US" altLang="en-US" sz="2000" b="1">
                <a:highlight>
                  <a:srgbClr val="C0C0C0"/>
                </a:highlight>
                <a:latin typeface="Arial" panose="020B0604020202020204" pitchFamily="34" charset="0"/>
                <a:cs typeface="Arial" panose="020B0604020202020204" pitchFamily="34" charset="0"/>
              </a:rPr>
              <a:t>MetLife (HRA/HSA):					</a:t>
            </a:r>
            <a:r>
              <a:rPr lang="en-US" altLang="en-US" sz="2000">
                <a:highlight>
                  <a:srgbClr val="C0C0C0"/>
                </a:highlight>
                <a:latin typeface="Arial" panose="020B0604020202020204" pitchFamily="34" charset="0"/>
                <a:cs typeface="Arial" panose="020B0604020202020204" pitchFamily="34" charset="0"/>
              </a:rPr>
              <a:t>1.877.759.3399</a:t>
            </a:r>
            <a:endParaRPr lang="en-US" altLang="en-US" sz="2000" b="1">
              <a:highlight>
                <a:srgbClr val="C0C0C0"/>
              </a:highlight>
              <a:latin typeface="Arial" panose="020B0604020202020204" pitchFamily="34" charset="0"/>
              <a:cs typeface="Arial" panose="020B0604020202020204" pitchFamily="34" charset="0"/>
            </a:endParaRPr>
          </a:p>
          <a:p>
            <a:pPr>
              <a:spcBef>
                <a:spcPct val="0"/>
              </a:spcBef>
              <a:buFontTx/>
              <a:buNone/>
            </a:pPr>
            <a:r>
              <a:rPr lang="en-US" altLang="en-US" sz="2000" b="1">
                <a:latin typeface="Arial" panose="020B0604020202020204" pitchFamily="34" charset="0"/>
                <a:cs typeface="Arial" panose="020B0604020202020204" pitchFamily="34" charset="0"/>
              </a:rPr>
              <a:t>NueSynergy: </a:t>
            </a:r>
            <a:r>
              <a:rPr lang="en-US" altLang="en-US" sz="2000">
                <a:latin typeface="Arial" panose="020B0604020202020204" pitchFamily="34" charset="0"/>
                <a:cs typeface="Arial" panose="020B0604020202020204" pitchFamily="34" charset="0"/>
              </a:rPr>
              <a:t>						1.855.750.9440</a:t>
            </a:r>
          </a:p>
          <a:p>
            <a:pPr>
              <a:spcBef>
                <a:spcPct val="0"/>
              </a:spcBef>
              <a:buNone/>
            </a:pPr>
            <a:r>
              <a:rPr lang="en-US" altLang="en-US" sz="2000" b="1">
                <a:highlight>
                  <a:srgbClr val="C0C0C0"/>
                </a:highlight>
                <a:latin typeface="Arial" panose="020B0604020202020204" pitchFamily="34" charset="0"/>
                <a:cs typeface="Arial" panose="020B0604020202020204" pitchFamily="34" charset="0"/>
              </a:rPr>
              <a:t>MetLife (Voluntary Benefits):       </a:t>
            </a:r>
            <a:r>
              <a:rPr lang="en-US" altLang="en-US" sz="2000">
                <a:highlight>
                  <a:srgbClr val="C0C0C0"/>
                </a:highlight>
                <a:latin typeface="Arial" panose="020B0604020202020204" pitchFamily="34" charset="0"/>
                <a:cs typeface="Arial" panose="020B0604020202020204" pitchFamily="34" charset="0"/>
              </a:rPr>
              <a:t>			1.800.438.6388</a:t>
            </a:r>
          </a:p>
          <a:p>
            <a:pPr>
              <a:spcBef>
                <a:spcPct val="0"/>
              </a:spcBef>
              <a:buNone/>
            </a:pPr>
            <a:r>
              <a:rPr lang="en-US" altLang="en-US" sz="2000" b="1">
                <a:latin typeface="Arial" panose="020B0604020202020204" pitchFamily="34" charset="0"/>
                <a:cs typeface="Arial" panose="020B0604020202020204" pitchFamily="34" charset="0"/>
              </a:rPr>
              <a:t>Quest Select:    </a:t>
            </a:r>
            <a:r>
              <a:rPr lang="en-US" altLang="en-US"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1.800.646.7788 </a:t>
            </a:r>
            <a:endParaRPr lang="en-US" altLang="en-US" sz="2000">
              <a:latin typeface="Arial" panose="020B0604020202020204" pitchFamily="34" charset="0"/>
              <a:cs typeface="Arial" panose="020B0604020202020204" pitchFamily="34" charset="0"/>
            </a:endParaRPr>
          </a:p>
          <a:p>
            <a:pPr>
              <a:spcBef>
                <a:spcPct val="0"/>
              </a:spcBef>
              <a:buNone/>
            </a:pPr>
            <a:r>
              <a:rPr lang="en-US" altLang="en-US" sz="2000" b="1">
                <a:highlight>
                  <a:srgbClr val="C0C0C0"/>
                </a:highlight>
                <a:latin typeface="Arial" panose="020B0604020202020204" pitchFamily="34" charset="0"/>
                <a:cs typeface="Arial" panose="020B0604020202020204" pitchFamily="34" charset="0"/>
              </a:rPr>
              <a:t>Rx Savings Solutions</a:t>
            </a:r>
            <a:r>
              <a:rPr lang="en-US" altLang="en-US" sz="2000">
                <a:highlight>
                  <a:srgbClr val="C0C0C0"/>
                </a:highlight>
                <a:latin typeface="Arial" panose="020B0604020202020204" pitchFamily="34" charset="0"/>
                <a:cs typeface="Arial" panose="020B0604020202020204" pitchFamily="34" charset="0"/>
              </a:rPr>
              <a:t>:					1.800.268.4476	</a:t>
            </a:r>
          </a:p>
          <a:p>
            <a:pPr>
              <a:spcBef>
                <a:spcPct val="0"/>
              </a:spcBef>
              <a:buNone/>
            </a:pPr>
            <a:r>
              <a:rPr lang="en-US" altLang="en-US" sz="2000" b="1">
                <a:latin typeface="Arial" panose="020B0604020202020204" pitchFamily="34" charset="0"/>
                <a:cs typeface="Arial" panose="020B0604020202020204" pitchFamily="34" charset="0"/>
              </a:rPr>
              <a:t>Stormont Vail Health:                                                       </a:t>
            </a:r>
            <a:r>
              <a:rPr lang="en-US" altLang="en-US" sz="2000">
                <a:latin typeface="Arial" panose="020B0604020202020204" pitchFamily="34" charset="0"/>
                <a:cs typeface="Arial" panose="020B0604020202020204" pitchFamily="34" charset="0"/>
              </a:rPr>
              <a:t>1.800.637.4716</a:t>
            </a:r>
            <a:endParaRPr lang="en-US" altLang="en-US" sz="2000" b="1">
              <a:latin typeface="Arial" panose="020B0604020202020204" pitchFamily="34" charset="0"/>
              <a:cs typeface="Arial" panose="020B0604020202020204" pitchFamily="34" charset="0"/>
            </a:endParaRPr>
          </a:p>
          <a:p>
            <a:pPr>
              <a:spcBef>
                <a:spcPct val="0"/>
              </a:spcBef>
              <a:buNone/>
            </a:pPr>
            <a:r>
              <a:rPr lang="en-US" altLang="en-US" sz="2000" b="1">
                <a:highlight>
                  <a:srgbClr val="C0C0C0"/>
                </a:highlight>
                <a:latin typeface="Arial" panose="020B0604020202020204" pitchFamily="34" charset="0"/>
                <a:cs typeface="Arial" panose="020B0604020202020204" pitchFamily="34" charset="0"/>
              </a:rPr>
              <a:t>The University of Kansas Health System (TUKHS):</a:t>
            </a:r>
            <a:r>
              <a:rPr lang="en-US" altLang="en-US" sz="2000">
                <a:highlight>
                  <a:srgbClr val="C0C0C0"/>
                </a:highlight>
                <a:latin typeface="Arial" panose="020B0604020202020204" pitchFamily="34" charset="0"/>
                <a:cs typeface="Arial" panose="020B0604020202020204" pitchFamily="34" charset="0"/>
              </a:rPr>
              <a:t>	1.</a:t>
            </a:r>
            <a:r>
              <a:rPr lang="en-US" sz="2000">
                <a:highlight>
                  <a:srgbClr val="C0C0C0"/>
                </a:highlight>
                <a:latin typeface="Arial" panose="020B0604020202020204" pitchFamily="34" charset="0"/>
                <a:cs typeface="Arial" panose="020B0604020202020204" pitchFamily="34" charset="0"/>
              </a:rPr>
              <a:t>866.358.5227</a:t>
            </a:r>
            <a:endParaRPr lang="en-US" altLang="en-US"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851EAB2-60A6-4886-A859-E7EED568C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9" y="1845948"/>
            <a:ext cx="2087965" cy="2783954"/>
          </a:xfrm>
          <a:prstGeom prst="rect">
            <a:avLst/>
          </a:prstGeom>
        </p:spPr>
      </p:pic>
      <p:pic>
        <p:nvPicPr>
          <p:cNvPr id="8" name="Picture 7">
            <a:extLst>
              <a:ext uri="{FF2B5EF4-FFF2-40B4-BE49-F238E27FC236}">
                <a16:creationId xmlns:a16="http://schemas.microsoft.com/office/drawing/2014/main" id="{2C158B37-8F58-453A-B6C0-FBBE21F7F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33" y="44451"/>
            <a:ext cx="1321553" cy="803297"/>
          </a:xfrm>
          <a:prstGeom prst="rect">
            <a:avLst/>
          </a:prstGeom>
        </p:spPr>
      </p:pic>
    </p:spTree>
    <p:extLst>
      <p:ext uri="{BB962C8B-B14F-4D97-AF65-F5344CB8AC3E}">
        <p14:creationId xmlns:p14="http://schemas.microsoft.com/office/powerpoint/2010/main" val="65572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20B9A-C77C-43F3-BF03-328AE6CEB1D2}"/>
              </a:ext>
            </a:extLst>
          </p:cNvPr>
          <p:cNvSpPr/>
          <p:nvPr/>
        </p:nvSpPr>
        <p:spPr>
          <a:xfrm>
            <a:off x="0" y="-3463"/>
            <a:ext cx="12192000" cy="1057563"/>
          </a:xfrm>
          <a:prstGeom prst="rect">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3E6FB8"/>
                </a:solidFill>
              </a:rPr>
              <a:t> </a:t>
            </a:r>
          </a:p>
        </p:txBody>
      </p:sp>
      <p:sp>
        <p:nvSpPr>
          <p:cNvPr id="5" name="Text Placeholder 1">
            <a:extLst>
              <a:ext uri="{FF2B5EF4-FFF2-40B4-BE49-F238E27FC236}">
                <a16:creationId xmlns:a16="http://schemas.microsoft.com/office/drawing/2014/main" id="{EC109AD6-4A6F-4AE3-BC7D-C8EBFF72AC07}"/>
              </a:ext>
            </a:extLst>
          </p:cNvPr>
          <p:cNvSpPr txBox="1">
            <a:spLocks/>
          </p:cNvSpPr>
          <p:nvPr/>
        </p:nvSpPr>
        <p:spPr>
          <a:xfrm>
            <a:off x="1865085" y="193586"/>
            <a:ext cx="8460014" cy="6634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dirty="0">
                <a:effectLst>
                  <a:outerShdw blurRad="38100" dist="38100" dir="2700000" algn="tl">
                    <a:srgbClr val="000000">
                      <a:alpha val="43137"/>
                    </a:srgbClr>
                  </a:outerShdw>
                </a:effectLst>
                <a:latin typeface="Century Gothic"/>
                <a:cs typeface="Arial"/>
              </a:rPr>
              <a:t>New Voluntary Benefits Vendor </a:t>
            </a:r>
            <a:endParaRPr lang="en-US" altLang="en-US" sz="3200" b="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a:extLst>
              <a:ext uri="{FF2B5EF4-FFF2-40B4-BE49-F238E27FC236}">
                <a16:creationId xmlns:a16="http://schemas.microsoft.com/office/drawing/2014/main" id="{39F78B5B-8D40-46C9-BA7A-4987111B0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6" y="130882"/>
            <a:ext cx="1297816" cy="788869"/>
          </a:xfrm>
          <a:prstGeom prst="rect">
            <a:avLst/>
          </a:prstGeom>
        </p:spPr>
      </p:pic>
      <p:sp>
        <p:nvSpPr>
          <p:cNvPr id="4" name="Content Placeholder 3">
            <a:extLst>
              <a:ext uri="{FF2B5EF4-FFF2-40B4-BE49-F238E27FC236}">
                <a16:creationId xmlns:a16="http://schemas.microsoft.com/office/drawing/2014/main" id="{A7560EC8-82BC-B563-7C80-58EEDED9E558}"/>
              </a:ext>
            </a:extLst>
          </p:cNvPr>
          <p:cNvSpPr>
            <a:spLocks noGrp="1"/>
          </p:cNvSpPr>
          <p:nvPr>
            <p:ph idx="1"/>
          </p:nvPr>
        </p:nvSpPr>
        <p:spPr>
          <a:xfrm>
            <a:off x="1048629" y="3044199"/>
            <a:ext cx="3364345" cy="4124207"/>
          </a:xfrm>
        </p:spPr>
        <p:txBody>
          <a:bodyPr vert="horz" lIns="91440" tIns="45720" rIns="91440" bIns="45720" rtlCol="0" anchor="t">
            <a:noAutofit/>
          </a:bodyPr>
          <a:lstStyle/>
          <a:p>
            <a:pPr marL="0" indent="0">
              <a:buNone/>
            </a:pPr>
            <a:r>
              <a:rPr lang="en-US" sz="1800">
                <a:latin typeface="Arial"/>
                <a:ea typeface="+mn-lt"/>
                <a:cs typeface="+mn-lt"/>
              </a:rPr>
              <a:t>  </a:t>
            </a:r>
            <a:endParaRPr lang="en-US" sz="1800">
              <a:latin typeface="Arial"/>
              <a:ea typeface="+mn-lt"/>
              <a:cs typeface="Arial"/>
            </a:endParaRPr>
          </a:p>
          <a:p>
            <a:pPr marL="0" indent="0">
              <a:buNone/>
            </a:pPr>
            <a:endParaRPr lang="en-US" sz="1400" b="1" u="sng">
              <a:latin typeface="Arial"/>
              <a:cs typeface="Calibri"/>
            </a:endParaRPr>
          </a:p>
        </p:txBody>
      </p:sp>
      <p:sp>
        <p:nvSpPr>
          <p:cNvPr id="2" name="TextBox 1">
            <a:extLst>
              <a:ext uri="{FF2B5EF4-FFF2-40B4-BE49-F238E27FC236}">
                <a16:creationId xmlns:a16="http://schemas.microsoft.com/office/drawing/2014/main" id="{308D2CCA-162D-33DF-F762-54A77B938D5B}"/>
              </a:ext>
            </a:extLst>
          </p:cNvPr>
          <p:cNvSpPr txBox="1"/>
          <p:nvPr/>
        </p:nvSpPr>
        <p:spPr>
          <a:xfrm>
            <a:off x="2002565" y="2174495"/>
            <a:ext cx="8322534" cy="412420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MetLife will be your carrier for the three (3) voluntary benefit plans.</a:t>
            </a:r>
          </a:p>
          <a:p>
            <a:endParaRPr lang="en-US" sz="2000" dirty="0"/>
          </a:p>
          <a:p>
            <a:pPr algn="ctr">
              <a:defRPr/>
            </a:pPr>
            <a:r>
              <a:rPr lang="en-US" sz="2000" b="1" u="sng" dirty="0">
                <a:solidFill>
                  <a:srgbClr val="0D75B9"/>
                </a:solidFill>
                <a:latin typeface="Arial" panose="020B0604020202020204" pitchFamily="34" charset="0"/>
                <a:cs typeface="Arial" panose="020B0604020202020204" pitchFamily="34" charset="0"/>
              </a:rPr>
              <a:t>Voluntary Benefits available:</a:t>
            </a:r>
          </a:p>
          <a:p>
            <a:pPr marL="800100" lvl="1"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Accident Insurance</a:t>
            </a:r>
          </a:p>
          <a:p>
            <a:pPr marL="800100" lvl="1"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Hospital Indemnity Insurance</a:t>
            </a:r>
          </a:p>
          <a:p>
            <a:pPr marL="800100" lvl="1"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Critical Illness Insurance</a:t>
            </a:r>
          </a:p>
          <a:p>
            <a:pPr lvl="1">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These plans pay you cash to help offset unexpected expenses due to an accident or covered illness.  </a:t>
            </a:r>
          </a:p>
          <a:p>
            <a:pPr>
              <a:defRPr/>
            </a:pPr>
            <a:endParaRPr lang="en-US" sz="2000" dirty="0">
              <a:latin typeface="Arial" panose="020B0604020202020204" pitchFamily="34" charset="0"/>
              <a:cs typeface="Arial" panose="020B0604020202020204" pitchFamily="34" charset="0"/>
            </a:endParaRPr>
          </a:p>
          <a:p>
            <a:pPr algn="ctr">
              <a:defRPr/>
            </a:pP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defRPr/>
            </a:pPr>
            <a:endParaRPr lang="en-US" sz="2400" dirty="0">
              <a:latin typeface="Arial" panose="020B0604020202020204" pitchFamily="34" charset="0"/>
              <a:cs typeface="Arial" panose="020B0604020202020204" pitchFamily="34" charset="0"/>
            </a:endParaRPr>
          </a:p>
          <a:p>
            <a:endParaRPr lang="en-US" dirty="0"/>
          </a:p>
        </p:txBody>
      </p:sp>
      <p:pic>
        <p:nvPicPr>
          <p:cNvPr id="10" name="Picture 9">
            <a:extLst>
              <a:ext uri="{FF2B5EF4-FFF2-40B4-BE49-F238E27FC236}">
                <a16:creationId xmlns:a16="http://schemas.microsoft.com/office/drawing/2014/main" id="{C8BF1CB8-6C63-4355-6531-4017528B6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1" y="1999006"/>
            <a:ext cx="1577022" cy="1875716"/>
          </a:xfrm>
          <a:prstGeom prst="rect">
            <a:avLst/>
          </a:prstGeom>
        </p:spPr>
      </p:pic>
      <p:sp>
        <p:nvSpPr>
          <p:cNvPr id="13" name="TextBox 12">
            <a:extLst>
              <a:ext uri="{FF2B5EF4-FFF2-40B4-BE49-F238E27FC236}">
                <a16:creationId xmlns:a16="http://schemas.microsoft.com/office/drawing/2014/main" id="{A52F5DF8-19DE-ED50-B05E-D07E7D516126}"/>
              </a:ext>
            </a:extLst>
          </p:cNvPr>
          <p:cNvSpPr txBox="1"/>
          <p:nvPr/>
        </p:nvSpPr>
        <p:spPr>
          <a:xfrm>
            <a:off x="2002565" y="5510463"/>
            <a:ext cx="8322534" cy="398400"/>
          </a:xfrm>
          <a:prstGeom prst="rect">
            <a:avLst/>
          </a:prstGeom>
          <a:solidFill>
            <a:schemeClr val="accent5">
              <a:lumMod val="40000"/>
              <a:lumOff val="60000"/>
            </a:schemeClr>
          </a:solidFill>
        </p:spPr>
        <p:txBody>
          <a:bodyPr wrap="square" rtlCol="0">
            <a:spAutoFit/>
          </a:bodyPr>
          <a:lstStyle/>
          <a:p>
            <a:r>
              <a:rPr lang="en-US" altLang="en-US" sz="2000" b="1" i="1">
                <a:latin typeface="Arial" panose="020B0604020202020204" pitchFamily="34" charset="0"/>
                <a:cs typeface="Arial" panose="020B0604020202020204" pitchFamily="34" charset="0"/>
              </a:rPr>
              <a:t>Non State Employer Groups: </a:t>
            </a:r>
            <a:r>
              <a:rPr lang="en-US" altLang="en-US" sz="2000" i="1">
                <a:latin typeface="Arial" panose="020B0604020202020204" pitchFamily="34" charset="0"/>
                <a:cs typeface="Arial" panose="020B0604020202020204" pitchFamily="34" charset="0"/>
              </a:rPr>
              <a:t>check with your Employer for availability.</a:t>
            </a:r>
            <a:endParaRPr lang="en-US" sz="2000"/>
          </a:p>
        </p:txBody>
      </p:sp>
      <p:pic>
        <p:nvPicPr>
          <p:cNvPr id="9" name="Picture 8">
            <a:extLst>
              <a:ext uri="{FF2B5EF4-FFF2-40B4-BE49-F238E27FC236}">
                <a16:creationId xmlns:a16="http://schemas.microsoft.com/office/drawing/2014/main" id="{5CA72B86-4870-2F1B-CD98-4EDCC5424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660" y="1251149"/>
            <a:ext cx="5624864" cy="852898"/>
          </a:xfrm>
          <a:prstGeom prst="rect">
            <a:avLst/>
          </a:prstGeom>
        </p:spPr>
      </p:pic>
    </p:spTree>
    <p:extLst>
      <p:ext uri="{BB962C8B-B14F-4D97-AF65-F5344CB8AC3E}">
        <p14:creationId xmlns:p14="http://schemas.microsoft.com/office/powerpoint/2010/main" val="191450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7F937B-2C2D-4CE5-8F24-94FA9B010A7A}"/>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Placeholder 1">
            <a:extLst>
              <a:ext uri="{FF2B5EF4-FFF2-40B4-BE49-F238E27FC236}">
                <a16:creationId xmlns:a16="http://schemas.microsoft.com/office/drawing/2014/main" id="{E4C16730-BE28-4698-8E64-C041B57EFBA1}"/>
              </a:ext>
            </a:extLst>
          </p:cNvPr>
          <p:cNvSpPr txBox="1">
            <a:spLocks/>
          </p:cNvSpPr>
          <p:nvPr/>
        </p:nvSpPr>
        <p:spPr>
          <a:xfrm>
            <a:off x="1531991" y="96100"/>
            <a:ext cx="10287000"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a:effectLst>
                  <a:outerShdw blurRad="38100" dist="38100" dir="2700000" algn="tl">
                    <a:srgbClr val="000000">
                      <a:alpha val="43137"/>
                    </a:srgbClr>
                  </a:outerShdw>
                </a:effectLst>
                <a:latin typeface="Century Gothic" panose="020B0502020202020204" pitchFamily="34" charset="0"/>
              </a:rPr>
              <a:t>Provider Networks</a:t>
            </a:r>
          </a:p>
        </p:txBody>
      </p:sp>
      <p:pic>
        <p:nvPicPr>
          <p:cNvPr id="9" name="Picture 8">
            <a:extLst>
              <a:ext uri="{FF2B5EF4-FFF2-40B4-BE49-F238E27FC236}">
                <a16:creationId xmlns:a16="http://schemas.microsoft.com/office/drawing/2014/main" id="{38E38701-AC76-4F36-8637-AC058AA39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614" y="2151743"/>
            <a:ext cx="7059386" cy="4706257"/>
          </a:xfrm>
          <a:prstGeom prst="rect">
            <a:avLst/>
          </a:prstGeom>
        </p:spPr>
      </p:pic>
      <p:sp>
        <p:nvSpPr>
          <p:cNvPr id="11" name="Rectangle 10">
            <a:extLst>
              <a:ext uri="{FF2B5EF4-FFF2-40B4-BE49-F238E27FC236}">
                <a16:creationId xmlns:a16="http://schemas.microsoft.com/office/drawing/2014/main" id="{28C97DA6-6118-450D-A6E9-EA0745657E6D}"/>
              </a:ext>
            </a:extLst>
          </p:cNvPr>
          <p:cNvSpPr/>
          <p:nvPr/>
        </p:nvSpPr>
        <p:spPr>
          <a:xfrm>
            <a:off x="418182" y="2163996"/>
            <a:ext cx="8476191" cy="1354217"/>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Broad Provider Networks.</a:t>
            </a:r>
          </a:p>
          <a:p>
            <a:pPr marL="34290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Provider Directories are available on the SEHP website.</a:t>
            </a:r>
          </a:p>
          <a:p>
            <a:pPr marL="342900" indent="-342900">
              <a:spcAft>
                <a:spcPts val="600"/>
              </a:spcAft>
              <a:buFont typeface="Arial" panose="020B0604020202020204" pitchFamily="34" charset="0"/>
              <a:buChar char="•"/>
            </a:pPr>
            <a:r>
              <a:rPr lang="en-US" sz="2400" b="1" u="sng">
                <a:latin typeface="Arial" panose="020B0604020202020204" pitchFamily="34" charset="0"/>
                <a:cs typeface="Arial" panose="020B0604020202020204" pitchFamily="34" charset="0"/>
              </a:rPr>
              <a:t>Network Providers save you money!</a:t>
            </a:r>
          </a:p>
        </p:txBody>
      </p:sp>
      <p:sp>
        <p:nvSpPr>
          <p:cNvPr id="12" name="Text Placeholder 1">
            <a:extLst>
              <a:ext uri="{FF2B5EF4-FFF2-40B4-BE49-F238E27FC236}">
                <a16:creationId xmlns:a16="http://schemas.microsoft.com/office/drawing/2014/main" id="{07262DE6-D53C-49D0-B047-1624B2DF8D20}"/>
              </a:ext>
            </a:extLst>
          </p:cNvPr>
          <p:cNvSpPr txBox="1">
            <a:spLocks/>
          </p:cNvSpPr>
          <p:nvPr/>
        </p:nvSpPr>
        <p:spPr>
          <a:xfrm>
            <a:off x="418182" y="1367629"/>
            <a:ext cx="6792203"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sz="3200" b="1" u="sng">
                <a:solidFill>
                  <a:srgbClr val="086055"/>
                </a:solidFill>
                <a:latin typeface="Century Gothic" panose="020B0502020202020204" pitchFamily="34" charset="0"/>
              </a:rPr>
              <a:t>Provider Networks</a:t>
            </a:r>
            <a:endParaRPr lang="en-US" altLang="en-US" sz="3200" b="1" u="sng">
              <a:solidFill>
                <a:srgbClr val="086055"/>
              </a:solidFill>
              <a:latin typeface="Century Gothic" panose="020B0502020202020204" pitchFamily="34" charset="0"/>
            </a:endParaRPr>
          </a:p>
        </p:txBody>
      </p:sp>
      <p:pic>
        <p:nvPicPr>
          <p:cNvPr id="8" name="Picture 7">
            <a:extLst>
              <a:ext uri="{FF2B5EF4-FFF2-40B4-BE49-F238E27FC236}">
                <a16:creationId xmlns:a16="http://schemas.microsoft.com/office/drawing/2014/main" id="{0BDCD65A-04F9-4368-97E1-170975E19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17D6DE21-3A1D-E744-0DE1-3E08976131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34" y="4281293"/>
            <a:ext cx="2259313" cy="447156"/>
          </a:xfrm>
          <a:prstGeom prst="rect">
            <a:avLst/>
          </a:prstGeom>
        </p:spPr>
      </p:pic>
      <p:pic>
        <p:nvPicPr>
          <p:cNvPr id="4" name="Picture 3">
            <a:extLst>
              <a:ext uri="{FF2B5EF4-FFF2-40B4-BE49-F238E27FC236}">
                <a16:creationId xmlns:a16="http://schemas.microsoft.com/office/drawing/2014/main" id="{9A4EFE83-25CC-9DE7-976F-5996A96E90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648" y="5024981"/>
            <a:ext cx="2198683" cy="537456"/>
          </a:xfrm>
          <a:prstGeom prst="rect">
            <a:avLst/>
          </a:prstGeom>
        </p:spPr>
      </p:pic>
      <p:pic>
        <p:nvPicPr>
          <p:cNvPr id="6" name="Picture 5">
            <a:extLst>
              <a:ext uri="{FF2B5EF4-FFF2-40B4-BE49-F238E27FC236}">
                <a16:creationId xmlns:a16="http://schemas.microsoft.com/office/drawing/2014/main" id="{CA837296-811B-E458-B1F1-A3CD78E74E53}"/>
              </a:ext>
            </a:extLst>
          </p:cNvPr>
          <p:cNvPicPr>
            <a:picLocks noChangeAspect="1"/>
          </p:cNvPicPr>
          <p:nvPr/>
        </p:nvPicPr>
        <p:blipFill>
          <a:blip r:embed="rId7"/>
          <a:stretch>
            <a:fillRect/>
          </a:stretch>
        </p:blipFill>
        <p:spPr>
          <a:xfrm>
            <a:off x="349263" y="5860449"/>
            <a:ext cx="2365451" cy="582218"/>
          </a:xfrm>
          <a:prstGeom prst="rect">
            <a:avLst/>
          </a:prstGeom>
        </p:spPr>
      </p:pic>
      <p:pic>
        <p:nvPicPr>
          <p:cNvPr id="7" name="Picture 6">
            <a:extLst>
              <a:ext uri="{FF2B5EF4-FFF2-40B4-BE49-F238E27FC236}">
                <a16:creationId xmlns:a16="http://schemas.microsoft.com/office/drawing/2014/main" id="{C6C854B2-8BF4-2AD9-349B-C97EF76D47EB}"/>
              </a:ext>
            </a:extLst>
          </p:cNvPr>
          <p:cNvPicPr>
            <a:picLocks noChangeAspect="1"/>
          </p:cNvPicPr>
          <p:nvPr/>
        </p:nvPicPr>
        <p:blipFill>
          <a:blip r:embed="rId8"/>
          <a:stretch>
            <a:fillRect/>
          </a:stretch>
        </p:blipFill>
        <p:spPr>
          <a:xfrm>
            <a:off x="3283659" y="5976351"/>
            <a:ext cx="3697909" cy="416411"/>
          </a:xfrm>
          <a:prstGeom prst="rect">
            <a:avLst/>
          </a:prstGeom>
        </p:spPr>
      </p:pic>
      <p:pic>
        <p:nvPicPr>
          <p:cNvPr id="10" name="Picture 9" descr="A close-up of a logo&#10;&#10;Description automatically generated with low confidence">
            <a:extLst>
              <a:ext uri="{FF2B5EF4-FFF2-40B4-BE49-F238E27FC236}">
                <a16:creationId xmlns:a16="http://schemas.microsoft.com/office/drawing/2014/main" id="{7AB737C1-ADDA-4D8F-3A79-DC53760E3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3659" y="5115728"/>
            <a:ext cx="2206866" cy="491123"/>
          </a:xfrm>
          <a:prstGeom prst="rect">
            <a:avLst/>
          </a:prstGeom>
        </p:spPr>
      </p:pic>
    </p:spTree>
    <p:extLst>
      <p:ext uri="{BB962C8B-B14F-4D97-AF65-F5344CB8AC3E}">
        <p14:creationId xmlns:p14="http://schemas.microsoft.com/office/powerpoint/2010/main" val="68545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8FE8BB-7725-4334-9DA0-7A38756FE8E1}"/>
              </a:ext>
            </a:extLst>
          </p:cNvPr>
          <p:cNvSpPr/>
          <p:nvPr/>
        </p:nvSpPr>
        <p:spPr>
          <a:xfrm>
            <a:off x="23446"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Placeholder 1">
            <a:extLst>
              <a:ext uri="{FF2B5EF4-FFF2-40B4-BE49-F238E27FC236}">
                <a16:creationId xmlns:a16="http://schemas.microsoft.com/office/drawing/2014/main" id="{D6914FBA-252C-4AA3-99FC-2070A97E1FBE}"/>
              </a:ext>
            </a:extLst>
          </p:cNvPr>
          <p:cNvSpPr txBox="1">
            <a:spLocks/>
          </p:cNvSpPr>
          <p:nvPr/>
        </p:nvSpPr>
        <p:spPr>
          <a:xfrm>
            <a:off x="1810375" y="96100"/>
            <a:ext cx="10287000" cy="685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altLang="en-US" sz="3200" b="1">
                <a:effectLst>
                  <a:outerShdw blurRad="38100" dist="38100" dir="2700000" algn="tl">
                    <a:srgbClr val="000000">
                      <a:alpha val="43137"/>
                    </a:srgbClr>
                  </a:outerShdw>
                </a:effectLst>
                <a:latin typeface="Century Gothic" panose="020B0502020202020204" pitchFamily="34" charset="0"/>
              </a:rPr>
              <a:t>Medical Plan Highlights</a:t>
            </a:r>
          </a:p>
        </p:txBody>
      </p:sp>
      <p:sp>
        <p:nvSpPr>
          <p:cNvPr id="2" name="TextBox 1"/>
          <p:cNvSpPr txBox="1"/>
          <p:nvPr/>
        </p:nvSpPr>
        <p:spPr>
          <a:xfrm>
            <a:off x="3014663" y="1266290"/>
            <a:ext cx="5688343" cy="584775"/>
          </a:xfrm>
          <a:prstGeom prst="rect">
            <a:avLst/>
          </a:prstGeom>
          <a:noFill/>
        </p:spPr>
        <p:txBody>
          <a:bodyPr wrap="square" rtlCol="0">
            <a:spAutoFit/>
          </a:bodyPr>
          <a:lstStyle/>
          <a:p>
            <a:pPr algn="ctr"/>
            <a:r>
              <a:rPr lang="en-US" sz="3200" b="1">
                <a:solidFill>
                  <a:srgbClr val="086055"/>
                </a:solidFill>
                <a:latin typeface="Arial" panose="020B0604020202020204" pitchFamily="34" charset="0"/>
                <a:cs typeface="Arial" panose="020B0604020202020204" pitchFamily="34" charset="0"/>
              </a:rPr>
              <a:t>Medical Plan Highlights</a:t>
            </a:r>
          </a:p>
        </p:txBody>
      </p:sp>
      <p:pic>
        <p:nvPicPr>
          <p:cNvPr id="9" name="Picture 8">
            <a:extLst>
              <a:ext uri="{FF2B5EF4-FFF2-40B4-BE49-F238E27FC236}">
                <a16:creationId xmlns:a16="http://schemas.microsoft.com/office/drawing/2014/main" id="{429667BB-4316-4FEC-B0F8-3127F3DA7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D5449EBC-E999-4F22-871F-3911C0751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02" y="5021124"/>
            <a:ext cx="5143273" cy="1017940"/>
          </a:xfrm>
          <a:prstGeom prst="rect">
            <a:avLst/>
          </a:prstGeom>
        </p:spPr>
      </p:pic>
      <p:pic>
        <p:nvPicPr>
          <p:cNvPr id="11" name="Picture 10">
            <a:extLst>
              <a:ext uri="{FF2B5EF4-FFF2-40B4-BE49-F238E27FC236}">
                <a16:creationId xmlns:a16="http://schemas.microsoft.com/office/drawing/2014/main" id="{63FEA8E8-B75E-482D-8EC0-C7F62D555D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875" y="4931711"/>
            <a:ext cx="4530079" cy="1107353"/>
          </a:xfrm>
          <a:prstGeom prst="rect">
            <a:avLst/>
          </a:prstGeom>
        </p:spPr>
      </p:pic>
      <p:sp>
        <p:nvSpPr>
          <p:cNvPr id="4" name="TextBox 3">
            <a:extLst>
              <a:ext uri="{FF2B5EF4-FFF2-40B4-BE49-F238E27FC236}">
                <a16:creationId xmlns:a16="http://schemas.microsoft.com/office/drawing/2014/main" id="{4A984ADE-A39F-4F87-A424-F9D45762FB56}"/>
              </a:ext>
            </a:extLst>
          </p:cNvPr>
          <p:cNvSpPr txBox="1"/>
          <p:nvPr/>
        </p:nvSpPr>
        <p:spPr>
          <a:xfrm>
            <a:off x="3740306" y="2312710"/>
            <a:ext cx="6427138" cy="2246769"/>
          </a:xfrm>
          <a:prstGeom prst="rect">
            <a:avLst/>
          </a:prstGeom>
          <a:noFill/>
        </p:spPr>
        <p:txBody>
          <a:bodyPr wrap="square" rtlCol="0">
            <a:spAutoFit/>
          </a:bodyPr>
          <a:lstStyle/>
          <a:p>
            <a:r>
              <a:rPr lang="en-US" sz="2800" b="1"/>
              <a:t>All Medical Plans Include:</a:t>
            </a:r>
          </a:p>
          <a:p>
            <a:pPr marL="285750" indent="-285750">
              <a:buFont typeface="Arial" panose="020B0604020202020204" pitchFamily="34" charset="0"/>
              <a:buChar char="•"/>
            </a:pPr>
            <a:r>
              <a:rPr lang="en-US" sz="2800"/>
              <a:t>Prescription Drug Coverage</a:t>
            </a:r>
          </a:p>
          <a:p>
            <a:pPr marL="285750" indent="-285750">
              <a:buFont typeface="Arial" panose="020B0604020202020204" pitchFamily="34" charset="0"/>
              <a:buChar char="•"/>
            </a:pPr>
            <a:r>
              <a:rPr lang="en-US" sz="2800"/>
              <a:t>Telemedicine Options</a:t>
            </a:r>
          </a:p>
          <a:p>
            <a:pPr marL="285750" indent="-285750">
              <a:buFont typeface="Arial" panose="020B0604020202020204" pitchFamily="34" charset="0"/>
              <a:buChar char="•"/>
            </a:pPr>
            <a:r>
              <a:rPr lang="en-US" sz="2800"/>
              <a:t>Preferred Lab Benefits</a:t>
            </a:r>
          </a:p>
          <a:p>
            <a:pPr marL="285750" indent="-285750">
              <a:buFont typeface="Arial" panose="020B0604020202020204" pitchFamily="34" charset="0"/>
              <a:buChar char="•"/>
            </a:pPr>
            <a:r>
              <a:rPr lang="en-US" sz="2800"/>
              <a:t>Access to the HealthQuest Health Center</a:t>
            </a:r>
          </a:p>
        </p:txBody>
      </p:sp>
    </p:spTree>
    <p:extLst>
      <p:ext uri="{BB962C8B-B14F-4D97-AF65-F5344CB8AC3E}">
        <p14:creationId xmlns:p14="http://schemas.microsoft.com/office/powerpoint/2010/main" val="3676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B17AD-9874-4475-BCFB-FA9B3CDC8540}"/>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31AFAEDB-D352-4344-955E-35FE94AD4FBF}"/>
              </a:ext>
            </a:extLst>
          </p:cNvPr>
          <p:cNvSpPr/>
          <p:nvPr/>
        </p:nvSpPr>
        <p:spPr>
          <a:xfrm>
            <a:off x="1633658" y="148679"/>
            <a:ext cx="9690833" cy="624979"/>
          </a:xfrm>
          <a:prstGeom prst="rect">
            <a:avLst/>
          </a:prstGeom>
        </p:spPr>
        <p:txBody>
          <a:bodyPr wrap="square">
            <a:spAutoFit/>
          </a:bodyPr>
          <a:lstStyle/>
          <a:p>
            <a:pPr>
              <a:lnSpc>
                <a:spcPct val="120000"/>
              </a:lnSpc>
            </a:pPr>
            <a:r>
              <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rPr>
              <a:t>Medical Coverage – Available Plans</a:t>
            </a:r>
          </a:p>
        </p:txBody>
      </p:sp>
      <p:pic>
        <p:nvPicPr>
          <p:cNvPr id="6" name="Picture 5">
            <a:extLst>
              <a:ext uri="{FF2B5EF4-FFF2-40B4-BE49-F238E27FC236}">
                <a16:creationId xmlns:a16="http://schemas.microsoft.com/office/drawing/2014/main" id="{F06506B5-5550-4A66-9904-C8A3A7756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39643" y="2580866"/>
            <a:ext cx="2397440" cy="2911115"/>
          </a:xfrm>
          <a:prstGeom prst="rect">
            <a:avLst/>
          </a:prstGeom>
        </p:spPr>
      </p:pic>
      <p:pic>
        <p:nvPicPr>
          <p:cNvPr id="9" name="Picture 8">
            <a:extLst>
              <a:ext uri="{FF2B5EF4-FFF2-40B4-BE49-F238E27FC236}">
                <a16:creationId xmlns:a16="http://schemas.microsoft.com/office/drawing/2014/main" id="{BF1E9484-0FFC-4738-97CA-54DF3345C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sp>
        <p:nvSpPr>
          <p:cNvPr id="12" name="TextBox 11">
            <a:extLst>
              <a:ext uri="{FF2B5EF4-FFF2-40B4-BE49-F238E27FC236}">
                <a16:creationId xmlns:a16="http://schemas.microsoft.com/office/drawing/2014/main" id="{E70F2209-0579-4412-912E-5566599D398F}"/>
              </a:ext>
            </a:extLst>
          </p:cNvPr>
          <p:cNvSpPr txBox="1"/>
          <p:nvPr/>
        </p:nvSpPr>
        <p:spPr>
          <a:xfrm>
            <a:off x="234997" y="1616430"/>
            <a:ext cx="6681371" cy="584775"/>
          </a:xfrm>
          <a:prstGeom prst="rect">
            <a:avLst/>
          </a:prstGeom>
          <a:noFill/>
        </p:spPr>
        <p:txBody>
          <a:bodyPr wrap="square" rtlCol="0">
            <a:spAutoFit/>
          </a:bodyPr>
          <a:lstStyle/>
          <a:p>
            <a:r>
              <a:rPr lang="en-US" sz="3200" b="1" u="sng">
                <a:solidFill>
                  <a:srgbClr val="086055"/>
                </a:solidFill>
                <a:latin typeface="Century Gothic" panose="020B0502020202020204" pitchFamily="34" charset="0"/>
              </a:rPr>
              <a:t>Available Medical Plans</a:t>
            </a:r>
          </a:p>
        </p:txBody>
      </p:sp>
      <p:sp>
        <p:nvSpPr>
          <p:cNvPr id="14" name="TextBox 13">
            <a:extLst>
              <a:ext uri="{FF2B5EF4-FFF2-40B4-BE49-F238E27FC236}">
                <a16:creationId xmlns:a16="http://schemas.microsoft.com/office/drawing/2014/main" id="{76737833-79A5-4A71-8641-7C767874DF9B}"/>
              </a:ext>
            </a:extLst>
          </p:cNvPr>
          <p:cNvSpPr txBox="1"/>
          <p:nvPr/>
        </p:nvSpPr>
        <p:spPr>
          <a:xfrm>
            <a:off x="231877" y="2374469"/>
            <a:ext cx="7532820" cy="1815882"/>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Arial" panose="020B0604020202020204" pitchFamily="34" charset="0"/>
                <a:cs typeface="Arial" panose="020B0604020202020204" pitchFamily="34" charset="0"/>
              </a:rPr>
              <a:t>Plan A</a:t>
            </a:r>
          </a:p>
          <a:p>
            <a:pPr marL="457200" indent="-457200">
              <a:buFont typeface="Arial" panose="020B0604020202020204" pitchFamily="34" charset="0"/>
              <a:buChar char="•"/>
            </a:pPr>
            <a:r>
              <a:rPr lang="en-US" sz="2800">
                <a:latin typeface="Arial" panose="020B0604020202020204" pitchFamily="34" charset="0"/>
                <a:cs typeface="Arial" panose="020B0604020202020204" pitchFamily="34" charset="0"/>
              </a:rPr>
              <a:t>Plan J</a:t>
            </a:r>
          </a:p>
          <a:p>
            <a:pPr marL="457200" indent="-457200">
              <a:buFont typeface="Arial" panose="020B0604020202020204" pitchFamily="34" charset="0"/>
              <a:buChar char="•"/>
            </a:pPr>
            <a:r>
              <a:rPr lang="en-US" sz="2800">
                <a:solidFill>
                  <a:srgbClr val="086055"/>
                </a:solidFill>
                <a:latin typeface="Arial" panose="020B0604020202020204" pitchFamily="34" charset="0"/>
                <a:cs typeface="Arial" panose="020B0604020202020204" pitchFamily="34" charset="0"/>
              </a:rPr>
              <a:t>Plan C* </a:t>
            </a:r>
            <a:r>
              <a:rPr lang="en-US" sz="280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a:solidFill>
                  <a:srgbClr val="086055"/>
                </a:solidFill>
                <a:latin typeface="Arial" panose="020B0604020202020204" pitchFamily="34" charset="0"/>
                <a:cs typeface="Arial" panose="020B0604020202020204" pitchFamily="34" charset="0"/>
              </a:rPr>
              <a:t>Plan N*</a:t>
            </a:r>
            <a:endParaRPr lang="en-US" sz="2000">
              <a:solidFill>
                <a:srgbClr val="086055"/>
              </a:solidFill>
              <a:latin typeface="Arial" panose="020B0604020202020204" pitchFamily="34" charset="0"/>
              <a:cs typeface="Arial" panose="020B0604020202020204" pitchFamily="34" charset="0"/>
            </a:endParaRPr>
          </a:p>
        </p:txBody>
      </p:sp>
      <p:sp>
        <p:nvSpPr>
          <p:cNvPr id="8" name="Text Placeholder 1">
            <a:extLst>
              <a:ext uri="{FF2B5EF4-FFF2-40B4-BE49-F238E27FC236}">
                <a16:creationId xmlns:a16="http://schemas.microsoft.com/office/drawing/2014/main" id="{35FE1F58-AC22-4402-B7B4-FB0D3D017973}"/>
              </a:ext>
            </a:extLst>
          </p:cNvPr>
          <p:cNvSpPr txBox="1">
            <a:spLocks/>
          </p:cNvSpPr>
          <p:nvPr/>
        </p:nvSpPr>
        <p:spPr>
          <a:xfrm>
            <a:off x="8049436" y="1616851"/>
            <a:ext cx="2902561" cy="58435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en-US" sz="3200" b="1" u="sng">
                <a:solidFill>
                  <a:srgbClr val="086055"/>
                </a:solidFill>
                <a:latin typeface="Century Gothic" panose="020B0502020202020204" pitchFamily="34" charset="0"/>
                <a:cs typeface="+mn-cs"/>
              </a:rPr>
              <a:t>Consider</a:t>
            </a:r>
          </a:p>
          <a:p>
            <a:pPr algn="l">
              <a:lnSpc>
                <a:spcPct val="120000"/>
              </a:lnSpc>
            </a:pPr>
            <a:endParaRPr lang="en-US" altLang="en-US" sz="3200" b="1">
              <a:solidFill>
                <a:srgbClr val="00568E"/>
              </a:solidFill>
              <a:latin typeface="Century Gothic" panose="020B0502020202020204" pitchFamily="34" charset="0"/>
            </a:endParaRPr>
          </a:p>
        </p:txBody>
      </p:sp>
      <p:graphicFrame>
        <p:nvGraphicFramePr>
          <p:cNvPr id="28" name="Diagram 27">
            <a:extLst>
              <a:ext uri="{FF2B5EF4-FFF2-40B4-BE49-F238E27FC236}">
                <a16:creationId xmlns:a16="http://schemas.microsoft.com/office/drawing/2014/main" id="{58F35C12-7194-4055-82F5-9E2D56DCAAE4}"/>
              </a:ext>
            </a:extLst>
          </p:cNvPr>
          <p:cNvGraphicFramePr/>
          <p:nvPr>
            <p:extLst>
              <p:ext uri="{D42A27DB-BD31-4B8C-83A1-F6EECF244321}">
                <p14:modId xmlns:p14="http://schemas.microsoft.com/office/powerpoint/2010/main" val="2007529093"/>
              </p:ext>
            </p:extLst>
          </p:nvPr>
        </p:nvGraphicFramePr>
        <p:xfrm>
          <a:off x="7409446" y="2547733"/>
          <a:ext cx="4182542"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9E3CBF4F-F2FF-4C94-AFC0-C77C3B3D5B3B}"/>
              </a:ext>
            </a:extLst>
          </p:cNvPr>
          <p:cNvSpPr txBox="1"/>
          <p:nvPr/>
        </p:nvSpPr>
        <p:spPr>
          <a:xfrm>
            <a:off x="231877" y="5632112"/>
            <a:ext cx="5557652" cy="400110"/>
          </a:xfrm>
          <a:prstGeom prst="rect">
            <a:avLst/>
          </a:prstGeom>
          <a:noFill/>
        </p:spPr>
        <p:txBody>
          <a:bodyPr wrap="square" rtlCol="0">
            <a:spAutoFit/>
          </a:bodyPr>
          <a:lstStyle/>
          <a:p>
            <a:r>
              <a:rPr lang="en-US" sz="1800">
                <a:solidFill>
                  <a:srgbClr val="086055"/>
                </a:solidFill>
                <a:latin typeface="Arial" panose="020B0604020202020204" pitchFamily="34" charset="0"/>
                <a:cs typeface="Arial" panose="020B0604020202020204" pitchFamily="34" charset="0"/>
              </a:rPr>
              <a:t>*</a:t>
            </a:r>
            <a:r>
              <a:rPr lang="en-US" sz="2000">
                <a:solidFill>
                  <a:srgbClr val="086055"/>
                </a:solidFill>
                <a:latin typeface="Arial" panose="020B0604020202020204" pitchFamily="34" charset="0"/>
                <a:cs typeface="Arial" panose="020B0604020202020204" pitchFamily="34" charset="0"/>
              </a:rPr>
              <a:t>Qualified High Deductible Health Plan (HDHP)</a:t>
            </a:r>
            <a:endParaRPr lang="en-US" sz="2000">
              <a:solidFill>
                <a:srgbClr val="086055"/>
              </a:solidFill>
            </a:endParaRPr>
          </a:p>
        </p:txBody>
      </p:sp>
    </p:spTree>
    <p:extLst>
      <p:ext uri="{BB962C8B-B14F-4D97-AF65-F5344CB8AC3E}">
        <p14:creationId xmlns:p14="http://schemas.microsoft.com/office/powerpoint/2010/main" val="29957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8D51DE-70C9-4C23-AFB6-87A5C3225AB5}"/>
              </a:ext>
            </a:extLst>
          </p:cNvPr>
          <p:cNvSpPr/>
          <p:nvPr/>
        </p:nvSpPr>
        <p:spPr>
          <a:xfrm>
            <a:off x="0" y="-9525"/>
            <a:ext cx="12192000" cy="941388"/>
          </a:xfrm>
          <a:prstGeom prst="rect">
            <a:avLst/>
          </a:prstGeom>
          <a:solidFill>
            <a:srgbClr val="08605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FEE2F89-456C-472F-AD56-E1B96C71319C}"/>
              </a:ext>
            </a:extLst>
          </p:cNvPr>
          <p:cNvSpPr/>
          <p:nvPr/>
        </p:nvSpPr>
        <p:spPr>
          <a:xfrm>
            <a:off x="1532203" y="147237"/>
            <a:ext cx="9381982" cy="624979"/>
          </a:xfrm>
          <a:prstGeom prst="rect">
            <a:avLst/>
          </a:prstGeom>
        </p:spPr>
        <p:txBody>
          <a:bodyPr wrap="square">
            <a:spAutoFit/>
          </a:bodyPr>
          <a:lstStyle/>
          <a:p>
            <a:pPr>
              <a:lnSpc>
                <a:spcPct val="120000"/>
              </a:lnSpc>
            </a:pPr>
            <a:r>
              <a:rPr lang="en-US" sz="3200" b="1">
                <a:solidFill>
                  <a:schemeClr val="bg1"/>
                </a:solidFill>
                <a:effectLst>
                  <a:outerShdw blurRad="38100" dist="38100" dir="2700000" algn="tl">
                    <a:srgbClr val="000000">
                      <a:alpha val="43137"/>
                    </a:srgbClr>
                  </a:outerShdw>
                </a:effectLst>
                <a:latin typeface="Century Gothic" panose="020B0502020202020204" pitchFamily="34" charset="0"/>
              </a:rPr>
              <a:t>Plan A Office Visits</a:t>
            </a:r>
            <a:endParaRPr lang="en-US" altLang="en-US" sz="32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a:extLst>
              <a:ext uri="{FF2B5EF4-FFF2-40B4-BE49-F238E27FC236}">
                <a16:creationId xmlns:a16="http://schemas.microsoft.com/office/drawing/2014/main" id="{81B25E78-5F65-4C46-8B81-8D8C13062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 y="44453"/>
            <a:ext cx="1297816" cy="788869"/>
          </a:xfrm>
          <a:prstGeom prst="rect">
            <a:avLst/>
          </a:prstGeom>
        </p:spPr>
      </p:pic>
      <p:graphicFrame>
        <p:nvGraphicFramePr>
          <p:cNvPr id="4" name="Table 5">
            <a:extLst>
              <a:ext uri="{FF2B5EF4-FFF2-40B4-BE49-F238E27FC236}">
                <a16:creationId xmlns:a16="http://schemas.microsoft.com/office/drawing/2014/main" id="{BCCF5A26-CF28-4A90-AA7D-5E6FA92CAD82}"/>
              </a:ext>
            </a:extLst>
          </p:cNvPr>
          <p:cNvGraphicFramePr>
            <a:graphicFrameLocks noGrp="1"/>
          </p:cNvGraphicFramePr>
          <p:nvPr>
            <p:extLst>
              <p:ext uri="{D42A27DB-BD31-4B8C-83A1-F6EECF244321}">
                <p14:modId xmlns:p14="http://schemas.microsoft.com/office/powerpoint/2010/main" val="557535624"/>
              </p:ext>
            </p:extLst>
          </p:nvPr>
        </p:nvGraphicFramePr>
        <p:xfrm>
          <a:off x="811744" y="1203491"/>
          <a:ext cx="10822899" cy="5366450"/>
        </p:xfrm>
        <a:graphic>
          <a:graphicData uri="http://schemas.openxmlformats.org/drawingml/2006/table">
            <a:tbl>
              <a:tblPr firstRow="1" bandRow="1">
                <a:tableStyleId>{5C22544A-7EE6-4342-B048-85BDC9FD1C3A}</a:tableStyleId>
              </a:tblPr>
              <a:tblGrid>
                <a:gridCol w="4071152">
                  <a:extLst>
                    <a:ext uri="{9D8B030D-6E8A-4147-A177-3AD203B41FA5}">
                      <a16:colId xmlns:a16="http://schemas.microsoft.com/office/drawing/2014/main" val="905234653"/>
                    </a:ext>
                  </a:extLst>
                </a:gridCol>
                <a:gridCol w="3049176">
                  <a:extLst>
                    <a:ext uri="{9D8B030D-6E8A-4147-A177-3AD203B41FA5}">
                      <a16:colId xmlns:a16="http://schemas.microsoft.com/office/drawing/2014/main" val="1818778334"/>
                    </a:ext>
                  </a:extLst>
                </a:gridCol>
                <a:gridCol w="3702571">
                  <a:extLst>
                    <a:ext uri="{9D8B030D-6E8A-4147-A177-3AD203B41FA5}">
                      <a16:colId xmlns:a16="http://schemas.microsoft.com/office/drawing/2014/main" val="4194605619"/>
                    </a:ext>
                  </a:extLst>
                </a:gridCol>
              </a:tblGrid>
              <a:tr h="265884">
                <a:tc>
                  <a:txBody>
                    <a:bodyPr/>
                    <a:lstStyle/>
                    <a:p>
                      <a:r>
                        <a:rPr lang="en-US">
                          <a:solidFill>
                            <a:schemeClr val="bg1"/>
                          </a:solidFill>
                        </a:rPr>
                        <a:t>Benefit Summary</a:t>
                      </a:r>
                    </a:p>
                  </a:txBody>
                  <a:tcPr>
                    <a:solidFill>
                      <a:srgbClr val="086055"/>
                    </a:solidFill>
                  </a:tcPr>
                </a:tc>
                <a:tc>
                  <a:txBody>
                    <a:bodyPr/>
                    <a:lstStyle/>
                    <a:p>
                      <a:pPr algn="ctr"/>
                      <a:r>
                        <a:rPr lang="en-US">
                          <a:solidFill>
                            <a:schemeClr val="bg1"/>
                          </a:solidFill>
                        </a:rPr>
                        <a:t>Network</a:t>
                      </a:r>
                    </a:p>
                  </a:txBody>
                  <a:tcPr>
                    <a:solidFill>
                      <a:srgbClr val="086055"/>
                    </a:solidFill>
                  </a:tcPr>
                </a:tc>
                <a:tc>
                  <a:txBody>
                    <a:bodyPr/>
                    <a:lstStyle/>
                    <a:p>
                      <a:pPr algn="ctr"/>
                      <a:r>
                        <a:rPr lang="en-US">
                          <a:solidFill>
                            <a:schemeClr val="bg1"/>
                          </a:solidFill>
                        </a:rPr>
                        <a:t>Non Network</a:t>
                      </a:r>
                    </a:p>
                  </a:txBody>
                  <a:tcPr>
                    <a:solidFill>
                      <a:srgbClr val="086055"/>
                    </a:solidFill>
                  </a:tcPr>
                </a:tc>
                <a:extLst>
                  <a:ext uri="{0D108BD9-81ED-4DB2-BD59-A6C34878D82A}">
                    <a16:rowId xmlns:a16="http://schemas.microsoft.com/office/drawing/2014/main" val="3777333577"/>
                  </a:ext>
                </a:extLst>
              </a:tr>
              <a:tr h="744736">
                <a:tc>
                  <a:txBody>
                    <a:bodyPr/>
                    <a:lstStyle/>
                    <a:p>
                      <a:pPr rtl="0"/>
                      <a:r>
                        <a:rPr lang="en-US" sz="1600" b="1" i="0" u="none" strike="noStrike" kern="1200" baseline="0">
                          <a:solidFill>
                            <a:schemeClr val="bg1"/>
                          </a:solidFill>
                          <a:latin typeface="+mn-lt"/>
                          <a:ea typeface="+mn-ea"/>
                          <a:cs typeface="+mn-cs"/>
                        </a:rPr>
                        <a:t>Deductible</a:t>
                      </a:r>
                    </a:p>
                    <a:p>
                      <a:pPr rtl="0"/>
                      <a:r>
                        <a:rPr lang="en-US" sz="1400" b="0" i="0" u="none" strike="noStrike" kern="1200" baseline="0">
                          <a:solidFill>
                            <a:schemeClr val="bg1"/>
                          </a:solidFill>
                          <a:latin typeface="+mn-lt"/>
                          <a:ea typeface="+mn-ea"/>
                          <a:cs typeface="+mn-cs"/>
                        </a:rPr>
                        <a:t>     Individual</a:t>
                      </a:r>
                    </a:p>
                    <a:p>
                      <a:pPr rtl="0"/>
                      <a:r>
                        <a:rPr lang="en-US" sz="1400" b="0" i="0" u="none" strike="noStrike" kern="1200" baseline="0">
                          <a:solidFill>
                            <a:schemeClr val="bg1"/>
                          </a:solidFill>
                          <a:latin typeface="+mn-lt"/>
                          <a:ea typeface="+mn-ea"/>
                          <a:cs typeface="+mn-cs"/>
                        </a:rPr>
                        <a:t>     Family</a:t>
                      </a:r>
                    </a:p>
                  </a:txBody>
                  <a:tcPr>
                    <a:solidFill>
                      <a:srgbClr val="086055"/>
                    </a:solidFill>
                  </a:tcPr>
                </a:tc>
                <a:tc>
                  <a:txBody>
                    <a:bodyPr/>
                    <a:lstStyle/>
                    <a:p>
                      <a:endParaRPr lang="en-US" sz="1600"/>
                    </a:p>
                    <a:p>
                      <a:pPr algn="ctr"/>
                      <a:r>
                        <a:rPr lang="en-US" sz="1400"/>
                        <a:t>$800</a:t>
                      </a:r>
                    </a:p>
                    <a:p>
                      <a:pPr algn="ctr"/>
                      <a:r>
                        <a:rPr lang="en-US" sz="1400"/>
                        <a:t>$1,600</a:t>
                      </a:r>
                    </a:p>
                  </a:txBody>
                  <a:tcPr>
                    <a:solidFill>
                      <a:schemeClr val="accent6">
                        <a:lumMod val="40000"/>
                        <a:lumOff val="60000"/>
                      </a:schemeClr>
                    </a:solidFill>
                  </a:tcPr>
                </a:tc>
                <a:tc>
                  <a:txBody>
                    <a:bodyPr/>
                    <a:lstStyle/>
                    <a:p>
                      <a:endParaRPr lang="en-US" sz="1600"/>
                    </a:p>
                    <a:p>
                      <a:pPr algn="ctr"/>
                      <a:r>
                        <a:rPr lang="en-US" sz="1400"/>
                        <a:t>$800</a:t>
                      </a:r>
                    </a:p>
                    <a:p>
                      <a:pPr algn="ctr"/>
                      <a:r>
                        <a:rPr lang="en-US" sz="1400"/>
                        <a:t>$1,600</a:t>
                      </a:r>
                    </a:p>
                  </a:txBody>
                  <a:tcPr>
                    <a:solidFill>
                      <a:schemeClr val="accent6">
                        <a:lumMod val="40000"/>
                        <a:lumOff val="60000"/>
                      </a:schemeClr>
                    </a:solidFill>
                  </a:tcPr>
                </a:tc>
                <a:extLst>
                  <a:ext uri="{0D108BD9-81ED-4DB2-BD59-A6C34878D82A}">
                    <a16:rowId xmlns:a16="http://schemas.microsoft.com/office/drawing/2014/main" val="2006185233"/>
                  </a:ext>
                </a:extLst>
              </a:tr>
              <a:tr h="327684">
                <a:tc>
                  <a:txBody>
                    <a:bodyPr/>
                    <a:lstStyle/>
                    <a:p>
                      <a:r>
                        <a:rPr lang="en-US" sz="1600" b="1">
                          <a:solidFill>
                            <a:schemeClr val="bg1"/>
                          </a:solidFill>
                        </a:rPr>
                        <a:t>Coinsurance</a:t>
                      </a:r>
                      <a:r>
                        <a:rPr lang="en-US" sz="1600">
                          <a:solidFill>
                            <a:schemeClr val="bg1"/>
                          </a:solidFill>
                        </a:rPr>
                        <a:t> </a:t>
                      </a:r>
                      <a:r>
                        <a:rPr lang="en-US" sz="1100">
                          <a:solidFill>
                            <a:schemeClr val="bg1"/>
                          </a:solidFill>
                        </a:rPr>
                        <a:t>(paid by member)</a:t>
                      </a:r>
                    </a:p>
                  </a:txBody>
                  <a:tcPr anchor="ctr">
                    <a:solidFill>
                      <a:srgbClr val="086055"/>
                    </a:solidFill>
                  </a:tcPr>
                </a:tc>
                <a:tc>
                  <a:txBody>
                    <a:bodyPr/>
                    <a:lstStyle/>
                    <a:p>
                      <a:pPr algn="ctr"/>
                      <a:r>
                        <a:rPr lang="en-US" sz="1400"/>
                        <a:t>20%</a:t>
                      </a:r>
                    </a:p>
                  </a:txBody>
                  <a:tcPr anchor="ctr">
                    <a:solidFill>
                      <a:schemeClr val="accent6">
                        <a:lumMod val="20000"/>
                        <a:lumOff val="80000"/>
                      </a:schemeClr>
                    </a:solidFill>
                  </a:tcPr>
                </a:tc>
                <a:tc>
                  <a:txBody>
                    <a:bodyPr/>
                    <a:lstStyle/>
                    <a:p>
                      <a:pPr algn="ctr"/>
                      <a:r>
                        <a:rPr lang="en-US" sz="1400"/>
                        <a:t>50%</a:t>
                      </a:r>
                    </a:p>
                  </a:txBody>
                  <a:tcPr anchor="ctr">
                    <a:solidFill>
                      <a:schemeClr val="accent6">
                        <a:lumMod val="20000"/>
                        <a:lumOff val="80000"/>
                      </a:schemeClr>
                    </a:solidFill>
                  </a:tcPr>
                </a:tc>
                <a:extLst>
                  <a:ext uri="{0D108BD9-81ED-4DB2-BD59-A6C34878D82A}">
                    <a16:rowId xmlns:a16="http://schemas.microsoft.com/office/drawing/2014/main" val="2997663954"/>
                  </a:ext>
                </a:extLst>
              </a:tr>
              <a:tr h="744736">
                <a:tc>
                  <a:txBody>
                    <a:bodyPr/>
                    <a:lstStyle/>
                    <a:p>
                      <a:r>
                        <a:rPr lang="en-US" sz="1600" b="1">
                          <a:solidFill>
                            <a:schemeClr val="bg1"/>
                          </a:solidFill>
                        </a:rPr>
                        <a:t>Out of Pocket Maximum </a:t>
                      </a:r>
                      <a:r>
                        <a:rPr lang="en-US" sz="1200" b="1">
                          <a:solidFill>
                            <a:schemeClr val="bg1"/>
                          </a:solidFill>
                        </a:rPr>
                        <a:t>(OOP)</a:t>
                      </a:r>
                    </a:p>
                    <a:p>
                      <a:r>
                        <a:rPr lang="en-US" sz="1400" b="0">
                          <a:solidFill>
                            <a:schemeClr val="bg1"/>
                          </a:solidFill>
                        </a:rPr>
                        <a:t>     Individual</a:t>
                      </a:r>
                    </a:p>
                    <a:p>
                      <a:r>
                        <a:rPr lang="en-US" sz="1400" b="0">
                          <a:solidFill>
                            <a:schemeClr val="bg1"/>
                          </a:solidFill>
                        </a:rPr>
                        <a:t>     Family</a:t>
                      </a:r>
                    </a:p>
                  </a:txBody>
                  <a:tcPr>
                    <a:solidFill>
                      <a:srgbClr val="086055"/>
                    </a:solidFill>
                  </a:tcPr>
                </a:tc>
                <a:tc>
                  <a:txBody>
                    <a:bodyPr/>
                    <a:lstStyle/>
                    <a:p>
                      <a:pPr algn="ctr"/>
                      <a:endParaRPr lang="en-US" sz="1600"/>
                    </a:p>
                    <a:p>
                      <a:pPr algn="ctr"/>
                      <a:r>
                        <a:rPr lang="en-US" sz="1400"/>
                        <a:t>$5,250</a:t>
                      </a:r>
                    </a:p>
                    <a:p>
                      <a:pPr algn="ctr"/>
                      <a:r>
                        <a:rPr lang="en-US" sz="1400"/>
                        <a:t>$10,500</a:t>
                      </a:r>
                    </a:p>
                  </a:txBody>
                  <a:tcPr>
                    <a:solidFill>
                      <a:schemeClr val="accent6">
                        <a:lumMod val="40000"/>
                        <a:lumOff val="60000"/>
                      </a:schemeClr>
                    </a:solidFill>
                  </a:tcPr>
                </a:tc>
                <a:tc>
                  <a:txBody>
                    <a:bodyPr/>
                    <a:lstStyle/>
                    <a:p>
                      <a:pPr algn="ctr"/>
                      <a:endParaRPr lang="en-US" sz="1600"/>
                    </a:p>
                    <a:p>
                      <a:pPr algn="ctr"/>
                      <a:r>
                        <a:rPr lang="en-US" sz="1400"/>
                        <a:t>$5,250</a:t>
                      </a:r>
                    </a:p>
                    <a:p>
                      <a:pPr algn="ctr"/>
                      <a:r>
                        <a:rPr lang="en-US" sz="1400"/>
                        <a:t>$10,500</a:t>
                      </a:r>
                    </a:p>
                  </a:txBody>
                  <a:tcPr>
                    <a:solidFill>
                      <a:schemeClr val="accent6">
                        <a:lumMod val="40000"/>
                        <a:lumOff val="60000"/>
                      </a:schemeClr>
                    </a:solidFill>
                  </a:tcPr>
                </a:tc>
                <a:extLst>
                  <a:ext uri="{0D108BD9-81ED-4DB2-BD59-A6C34878D82A}">
                    <a16:rowId xmlns:a16="http://schemas.microsoft.com/office/drawing/2014/main" val="916346645"/>
                  </a:ext>
                </a:extLst>
              </a:tr>
              <a:tr h="327684">
                <a:tc>
                  <a:txBody>
                    <a:bodyPr/>
                    <a:lstStyle/>
                    <a:p>
                      <a:r>
                        <a:rPr lang="en-US" sz="1600" b="1">
                          <a:solidFill>
                            <a:schemeClr val="bg1"/>
                          </a:solidFill>
                        </a:rPr>
                        <a:t>Preventive Care</a:t>
                      </a:r>
                    </a:p>
                  </a:txBody>
                  <a:tcPr anchor="ctr">
                    <a:solidFill>
                      <a:srgbClr val="086055"/>
                    </a:solidFill>
                  </a:tcPr>
                </a:tc>
                <a:tc>
                  <a:txBody>
                    <a:bodyPr/>
                    <a:lstStyle/>
                    <a:p>
                      <a:pPr algn="ctr"/>
                      <a:r>
                        <a:rPr lang="en-US" sz="1400"/>
                        <a:t>$0</a:t>
                      </a:r>
                    </a:p>
                  </a:txBody>
                  <a:tcPr anchor="ctr">
                    <a:solidFill>
                      <a:schemeClr val="accent6">
                        <a:lumMod val="20000"/>
                        <a:lumOff val="80000"/>
                      </a:schemeClr>
                    </a:solidFill>
                  </a:tcPr>
                </a:tc>
                <a:tc>
                  <a:txBody>
                    <a:bodyPr/>
                    <a:lstStyle/>
                    <a:p>
                      <a:pPr algn="ctr"/>
                      <a:r>
                        <a:rPr lang="en-US" sz="1400"/>
                        <a:t>Deductible + Coinsurance</a:t>
                      </a:r>
                    </a:p>
                  </a:txBody>
                  <a:tcPr anchor="ctr">
                    <a:solidFill>
                      <a:schemeClr val="accent6">
                        <a:lumMod val="20000"/>
                        <a:lumOff val="80000"/>
                      </a:schemeClr>
                    </a:solidFill>
                  </a:tcPr>
                </a:tc>
                <a:extLst>
                  <a:ext uri="{0D108BD9-81ED-4DB2-BD59-A6C34878D82A}">
                    <a16:rowId xmlns:a16="http://schemas.microsoft.com/office/drawing/2014/main" val="3363918259"/>
                  </a:ext>
                </a:extLst>
              </a:tr>
              <a:tr h="1370314">
                <a:tc>
                  <a:txBody>
                    <a:bodyPr/>
                    <a:lstStyle/>
                    <a:p>
                      <a:r>
                        <a:rPr lang="en-US" sz="1600" b="1">
                          <a:solidFill>
                            <a:schemeClr val="bg1"/>
                          </a:solidFill>
                        </a:rPr>
                        <a:t>Office Visits</a:t>
                      </a:r>
                    </a:p>
                    <a:p>
                      <a:r>
                        <a:rPr lang="en-US" sz="1400">
                          <a:solidFill>
                            <a:schemeClr val="bg1"/>
                          </a:solidFill>
                        </a:rPr>
                        <a:t>     Primary Care</a:t>
                      </a:r>
                    </a:p>
                    <a:p>
                      <a:r>
                        <a:rPr lang="en-US" sz="1400">
                          <a:solidFill>
                            <a:schemeClr val="bg1"/>
                          </a:solidFill>
                        </a:rPr>
                        <a:t>     Specialist</a:t>
                      </a:r>
                    </a:p>
                    <a:p>
                      <a:r>
                        <a:rPr lang="en-US" sz="1400">
                          <a:solidFill>
                            <a:schemeClr val="bg1"/>
                          </a:solidFill>
                        </a:rPr>
                        <a:t>     Urgent Care</a:t>
                      </a:r>
                    </a:p>
                    <a:p>
                      <a:r>
                        <a:rPr lang="en-US" sz="1400">
                          <a:solidFill>
                            <a:schemeClr val="bg1"/>
                          </a:solidFill>
                        </a:rPr>
                        <a:t>     Telemedicine</a:t>
                      </a:r>
                    </a:p>
                    <a:p>
                      <a:r>
                        <a:rPr lang="en-US" sz="1400">
                          <a:solidFill>
                            <a:schemeClr val="bg1"/>
                          </a:solidFill>
                        </a:rPr>
                        <a:t>     HealthQuest Health Center</a:t>
                      </a:r>
                    </a:p>
                  </a:txBody>
                  <a:tcPr>
                    <a:solidFill>
                      <a:srgbClr val="086055"/>
                    </a:solidFill>
                  </a:tcPr>
                </a:tc>
                <a:tc>
                  <a:txBody>
                    <a:bodyPr/>
                    <a:lstStyle/>
                    <a:p>
                      <a:pPr algn="ctr"/>
                      <a:endParaRPr lang="en-US" sz="1600"/>
                    </a:p>
                    <a:p>
                      <a:pPr algn="ctr"/>
                      <a:r>
                        <a:rPr lang="en-US" sz="1400"/>
                        <a:t>$20</a:t>
                      </a:r>
                    </a:p>
                    <a:p>
                      <a:pPr algn="ctr"/>
                      <a:r>
                        <a:rPr lang="en-US" sz="1400"/>
                        <a:t>$40</a:t>
                      </a:r>
                    </a:p>
                    <a:p>
                      <a:pPr algn="ctr"/>
                      <a:r>
                        <a:rPr lang="en-US" sz="1400"/>
                        <a:t>$50</a:t>
                      </a:r>
                    </a:p>
                    <a:p>
                      <a:pPr algn="ctr"/>
                      <a:r>
                        <a:rPr lang="en-US" sz="1400"/>
                        <a:t>$10</a:t>
                      </a:r>
                    </a:p>
                    <a:p>
                      <a:pPr algn="ctr"/>
                      <a:r>
                        <a:rPr lang="en-US" sz="1400"/>
                        <a:t>$0</a:t>
                      </a:r>
                    </a:p>
                  </a:txBody>
                  <a:tcPr>
                    <a:solidFill>
                      <a:schemeClr val="accent6">
                        <a:lumMod val="40000"/>
                        <a:lumOff val="60000"/>
                      </a:schemeClr>
                    </a:solidFill>
                  </a:tcPr>
                </a:tc>
                <a:tc>
                  <a:txBody>
                    <a:bodyPr/>
                    <a:lstStyle/>
                    <a:p>
                      <a:pPr algn="ctr"/>
                      <a:r>
                        <a:rPr lang="en-US" sz="1400"/>
                        <a:t>Deductible + Coinsurance</a:t>
                      </a:r>
                    </a:p>
                  </a:txBody>
                  <a:tcPr anchor="ctr">
                    <a:solidFill>
                      <a:schemeClr val="accent6">
                        <a:lumMod val="40000"/>
                        <a:lumOff val="60000"/>
                      </a:schemeClr>
                    </a:solidFill>
                  </a:tcPr>
                </a:tc>
                <a:extLst>
                  <a:ext uri="{0D108BD9-81ED-4DB2-BD59-A6C34878D82A}">
                    <a16:rowId xmlns:a16="http://schemas.microsoft.com/office/drawing/2014/main" val="978293757"/>
                  </a:ext>
                </a:extLst>
              </a:tr>
              <a:tr h="901130">
                <a:tc>
                  <a:txBody>
                    <a:bodyPr/>
                    <a:lstStyle/>
                    <a:p>
                      <a:r>
                        <a:rPr lang="en-US" sz="1600" b="1">
                          <a:solidFill>
                            <a:schemeClr val="bg1"/>
                          </a:solidFill>
                        </a:rPr>
                        <a:t>Emergency Room Visits</a:t>
                      </a:r>
                    </a:p>
                  </a:txBody>
                  <a:tcPr anchor="ctr">
                    <a:solidFill>
                      <a:srgbClr val="086055"/>
                    </a:solidFill>
                  </a:tcPr>
                </a:tc>
                <a:tc>
                  <a:txBody>
                    <a:bodyPr/>
                    <a:lstStyle/>
                    <a:p>
                      <a:pPr algn="ctr"/>
                      <a:r>
                        <a:rPr lang="en-US" sz="1400"/>
                        <a:t>$100 Copay + Deductible + Coinsurance</a:t>
                      </a:r>
                    </a:p>
                    <a:p>
                      <a:pPr algn="ctr"/>
                      <a:r>
                        <a:rPr lang="en-US" sz="1050"/>
                        <a:t>(Copay waived if admitted within 24 hours)</a:t>
                      </a:r>
                    </a:p>
                  </a:txBody>
                  <a:tcPr anchor="ctr">
                    <a:solidFill>
                      <a:schemeClr val="accent6">
                        <a:lumMod val="20000"/>
                        <a:lumOff val="80000"/>
                      </a:schemeClr>
                    </a:solidFill>
                  </a:tcPr>
                </a:tc>
                <a:tc>
                  <a:txBody>
                    <a:bodyPr/>
                    <a:lstStyle/>
                    <a:p>
                      <a:pPr algn="ctr"/>
                      <a:r>
                        <a:rPr lang="en-US" sz="1400"/>
                        <a:t>$100 Copay + Deductible + 20 % Coinsurance</a:t>
                      </a:r>
                    </a:p>
                    <a:p>
                      <a:pPr algn="ctr"/>
                      <a:r>
                        <a:rPr lang="en-US" sz="1050"/>
                        <a:t>(Copay waived if admitted within 24 hours)</a:t>
                      </a:r>
                    </a:p>
                  </a:txBody>
                  <a:tcPr anchor="ctr">
                    <a:solidFill>
                      <a:schemeClr val="accent6">
                        <a:lumMod val="20000"/>
                        <a:lumOff val="80000"/>
                      </a:schemeClr>
                    </a:solidFill>
                  </a:tcPr>
                </a:tc>
                <a:extLst>
                  <a:ext uri="{0D108BD9-81ED-4DB2-BD59-A6C34878D82A}">
                    <a16:rowId xmlns:a16="http://schemas.microsoft.com/office/drawing/2014/main" val="2478326706"/>
                  </a:ext>
                </a:extLst>
              </a:tr>
              <a:tr h="491526">
                <a:tc>
                  <a:txBody>
                    <a:bodyPr/>
                    <a:lstStyle/>
                    <a:p>
                      <a:r>
                        <a:rPr lang="en-US" sz="1600" b="1">
                          <a:solidFill>
                            <a:schemeClr val="bg1"/>
                          </a:solidFill>
                        </a:rPr>
                        <a:t>Diagnostic Lab Services </a:t>
                      </a:r>
                    </a:p>
                    <a:p>
                      <a:r>
                        <a:rPr lang="en-US" sz="1100">
                          <a:solidFill>
                            <a:schemeClr val="bg1"/>
                          </a:solidFill>
                        </a:rPr>
                        <a:t>when using Preferred Lab providers</a:t>
                      </a:r>
                      <a:endParaRPr lang="en-US" sz="1600">
                        <a:solidFill>
                          <a:schemeClr val="bg1"/>
                        </a:solidFill>
                      </a:endParaRPr>
                    </a:p>
                  </a:txBody>
                  <a:tcPr>
                    <a:solidFill>
                      <a:srgbClr val="086055"/>
                    </a:solidFill>
                  </a:tcPr>
                </a:tc>
                <a:tc>
                  <a:txBody>
                    <a:bodyPr/>
                    <a:lstStyle/>
                    <a:p>
                      <a:pPr algn="ctr"/>
                      <a:r>
                        <a:rPr lang="en-US" sz="1400"/>
                        <a:t>100%</a:t>
                      </a:r>
                    </a:p>
                  </a:txBody>
                  <a:tcPr anchor="ctr">
                    <a:solidFill>
                      <a:schemeClr val="accent6">
                        <a:lumMod val="40000"/>
                        <a:lumOff val="60000"/>
                      </a:schemeClr>
                    </a:solidFill>
                  </a:tcPr>
                </a:tc>
                <a:tc>
                  <a:txBody>
                    <a:bodyPr/>
                    <a:lstStyle/>
                    <a:p>
                      <a:pPr algn="ctr"/>
                      <a:r>
                        <a:rPr lang="en-US" sz="1400"/>
                        <a:t>Deductible + Coinsurance</a:t>
                      </a:r>
                    </a:p>
                  </a:txBody>
                  <a:tcPr anchor="ctr">
                    <a:solidFill>
                      <a:schemeClr val="accent6">
                        <a:lumMod val="40000"/>
                        <a:lumOff val="60000"/>
                      </a:schemeClr>
                    </a:solidFill>
                  </a:tcPr>
                </a:tc>
                <a:extLst>
                  <a:ext uri="{0D108BD9-81ED-4DB2-BD59-A6C34878D82A}">
                    <a16:rowId xmlns:a16="http://schemas.microsoft.com/office/drawing/2014/main" val="1599302223"/>
                  </a:ext>
                </a:extLst>
              </a:tr>
            </a:tbl>
          </a:graphicData>
        </a:graphic>
      </p:graphicFrame>
    </p:spTree>
    <p:extLst>
      <p:ext uri="{BB962C8B-B14F-4D97-AF65-F5344CB8AC3E}">
        <p14:creationId xmlns:p14="http://schemas.microsoft.com/office/powerpoint/2010/main" val="24569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7D5813C2C0B34D9918E0E8BFF128F4" ma:contentTypeVersion="11" ma:contentTypeDescription="Create a new document." ma:contentTypeScope="" ma:versionID="7a231c4d49acf3faff352a6393f1afc5">
  <xsd:schema xmlns:xsd="http://www.w3.org/2001/XMLSchema" xmlns:xs="http://www.w3.org/2001/XMLSchema" xmlns:p="http://schemas.microsoft.com/office/2006/metadata/properties" xmlns:ns2="19d4938a-0483-490d-8642-113e2dd70b15" xmlns:ns3="271541b6-e449-45d7-be83-fb55c53016f2" targetNamespace="http://schemas.microsoft.com/office/2006/metadata/properties" ma:root="true" ma:fieldsID="7a14b055f4650c4cd8db08a054918b7d" ns2:_="" ns3:_="">
    <xsd:import namespace="19d4938a-0483-490d-8642-113e2dd70b15"/>
    <xsd:import namespace="271541b6-e449-45d7-be83-fb55c53016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4938a-0483-490d-8642-113e2dd70b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541b6-e449-45d7-be83-fb55c53016f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DBA15-4F6B-4CD1-970B-988F4977921F}">
  <ds:schemaRefs>
    <ds:schemaRef ds:uri="http://schemas.microsoft.com/sharepoint/v3/contenttype/forms"/>
  </ds:schemaRefs>
</ds:datastoreItem>
</file>

<file path=customXml/itemProps2.xml><?xml version="1.0" encoding="utf-8"?>
<ds:datastoreItem xmlns:ds="http://schemas.openxmlformats.org/officeDocument/2006/customXml" ds:itemID="{582A62FB-6116-41A7-9659-9D5142B0E4E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71541b6-e449-45d7-be83-fb55c53016f2"/>
    <ds:schemaRef ds:uri="19d4938a-0483-490d-8642-113e2dd70b15"/>
    <ds:schemaRef ds:uri="http://www.w3.org/XML/1998/namespace"/>
    <ds:schemaRef ds:uri="http://purl.org/dc/dcmitype/"/>
  </ds:schemaRefs>
</ds:datastoreItem>
</file>

<file path=customXml/itemProps3.xml><?xml version="1.0" encoding="utf-8"?>
<ds:datastoreItem xmlns:ds="http://schemas.openxmlformats.org/officeDocument/2006/customXml" ds:itemID="{286AB582-E594-4A5B-9216-74CC6994B05E}">
  <ds:schemaRefs>
    <ds:schemaRef ds:uri="19d4938a-0483-490d-8642-113e2dd70b15"/>
    <ds:schemaRef ds:uri="271541b6-e449-45d7-be83-fb55c53016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50</TotalTime>
  <Words>12170</Words>
  <Application>Microsoft Office PowerPoint</Application>
  <PresentationFormat>Widescreen</PresentationFormat>
  <Paragraphs>1267</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Light</vt:lpstr>
      <vt:lpstr>Century Gothic</vt:lpstr>
      <vt:lpstr>Franklin Gothic Demi</vt:lpstr>
      <vt:lpstr>Symbol</vt:lpstr>
      <vt:lpstr>Times New Roman</vt:lpstr>
      <vt:lpstr>Wingdings</vt:lpstr>
      <vt:lpstr>Office Theme</vt:lpstr>
      <vt:lpstr>2024  HEALTH BENEFITS ENROLLMENT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Checkout</dc:creator>
  <cp:lastModifiedBy>Michelle L Lopez [SEHBP]</cp:lastModifiedBy>
  <cp:revision>4</cp:revision>
  <cp:lastPrinted>2023-09-25T20:36:20Z</cp:lastPrinted>
  <dcterms:created xsi:type="dcterms:W3CDTF">2019-08-25T22:53:08Z</dcterms:created>
  <dcterms:modified xsi:type="dcterms:W3CDTF">2023-09-25T20:53:36Z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0x010100FD7D5813C2C0B34D9918E0E8BFF128F4</vt:lpwstr>
  </property>
</Properties>
</file>